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0" r:id="rId1"/>
    <p:sldMasterId id="2147484195" r:id="rId2"/>
  </p:sldMasterIdLst>
  <p:notesMasterIdLst>
    <p:notesMasterId r:id="rId46"/>
  </p:notesMasterIdLst>
  <p:handoutMasterIdLst>
    <p:handoutMasterId r:id="rId47"/>
  </p:handoutMasterIdLst>
  <p:sldIdLst>
    <p:sldId id="265" r:id="rId3"/>
    <p:sldId id="355" r:id="rId4"/>
    <p:sldId id="346" r:id="rId5"/>
    <p:sldId id="351" r:id="rId6"/>
    <p:sldId id="352" r:id="rId7"/>
    <p:sldId id="353" r:id="rId8"/>
    <p:sldId id="354" r:id="rId9"/>
    <p:sldId id="366" r:id="rId10"/>
    <p:sldId id="360" r:id="rId11"/>
    <p:sldId id="342" r:id="rId12"/>
    <p:sldId id="343" r:id="rId13"/>
    <p:sldId id="316" r:id="rId14"/>
    <p:sldId id="344" r:id="rId15"/>
    <p:sldId id="345" r:id="rId16"/>
    <p:sldId id="317" r:id="rId17"/>
    <p:sldId id="318" r:id="rId18"/>
    <p:sldId id="321" r:id="rId19"/>
    <p:sldId id="322" r:id="rId20"/>
    <p:sldId id="323" r:id="rId21"/>
    <p:sldId id="282" r:id="rId22"/>
    <p:sldId id="310" r:id="rId23"/>
    <p:sldId id="320" r:id="rId24"/>
    <p:sldId id="337" r:id="rId25"/>
    <p:sldId id="338" r:id="rId26"/>
    <p:sldId id="339" r:id="rId27"/>
    <p:sldId id="340" r:id="rId28"/>
    <p:sldId id="341" r:id="rId29"/>
    <p:sldId id="373" r:id="rId30"/>
    <p:sldId id="361" r:id="rId31"/>
    <p:sldId id="362" r:id="rId32"/>
    <p:sldId id="364" r:id="rId33"/>
    <p:sldId id="365" r:id="rId34"/>
    <p:sldId id="363" r:id="rId35"/>
    <p:sldId id="357" r:id="rId36"/>
    <p:sldId id="356" r:id="rId37"/>
    <p:sldId id="367" r:id="rId38"/>
    <p:sldId id="374" r:id="rId39"/>
    <p:sldId id="368" r:id="rId40"/>
    <p:sldId id="359" r:id="rId41"/>
    <p:sldId id="369" r:id="rId42"/>
    <p:sldId id="371" r:id="rId43"/>
    <p:sldId id="370" r:id="rId44"/>
    <p:sldId id="372" r:id="rId45"/>
  </p:sldIdLst>
  <p:sldSz cx="9144000" cy="6858000" type="screen4x3"/>
  <p:notesSz cx="6997700" cy="91948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6" d="100"/>
          <a:sy n="106" d="100"/>
        </p:scale>
        <p:origin x="-414" y="-96"/>
      </p:cViewPr>
      <p:guideLst>
        <p:guide orient="horz" pos="2160"/>
        <p:guide pos="2880"/>
      </p:guideLst>
    </p:cSldViewPr>
  </p:slideViewPr>
  <p:notesTextViewPr>
    <p:cViewPr>
      <p:scale>
        <a:sx n="100" d="100"/>
        <a:sy n="100" d="100"/>
      </p:scale>
      <p:origin x="0" y="0"/>
    </p:cViewPr>
  </p:notesTextViewPr>
  <p:sorterViewPr>
    <p:cViewPr>
      <p:scale>
        <a:sx n="98" d="100"/>
        <a:sy n="9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59740"/>
          </a:xfrm>
          <a:prstGeom prst="rect">
            <a:avLst/>
          </a:prstGeom>
        </p:spPr>
        <p:txBody>
          <a:bodyPr vert="horz" lIns="92528" tIns="46264" rIns="92528" bIns="46264" rtlCol="0"/>
          <a:lstStyle>
            <a:lvl1pPr algn="l">
              <a:defRPr sz="1200"/>
            </a:lvl1pPr>
          </a:lstStyle>
          <a:p>
            <a:endParaRPr lang="en-US"/>
          </a:p>
        </p:txBody>
      </p:sp>
      <p:sp>
        <p:nvSpPr>
          <p:cNvPr id="3" name="Date Placeholder 2"/>
          <p:cNvSpPr>
            <a:spLocks noGrp="1"/>
          </p:cNvSpPr>
          <p:nvPr>
            <p:ph type="dt" sz="quarter" idx="1"/>
          </p:nvPr>
        </p:nvSpPr>
        <p:spPr>
          <a:xfrm>
            <a:off x="3963744" y="0"/>
            <a:ext cx="3032337" cy="459740"/>
          </a:xfrm>
          <a:prstGeom prst="rect">
            <a:avLst/>
          </a:prstGeom>
        </p:spPr>
        <p:txBody>
          <a:bodyPr vert="horz" lIns="92528" tIns="46264" rIns="92528" bIns="46264" rtlCol="0"/>
          <a:lstStyle>
            <a:lvl1pPr algn="r">
              <a:defRPr sz="1200"/>
            </a:lvl1pPr>
          </a:lstStyle>
          <a:p>
            <a:fld id="{FA4FDE60-88FA-4B84-B4B8-3311E2BFDDA9}" type="datetimeFigureOut">
              <a:rPr lang="en-US" smtClean="0"/>
              <a:t>3/30/2011</a:t>
            </a:fld>
            <a:endParaRPr lang="en-US"/>
          </a:p>
        </p:txBody>
      </p:sp>
      <p:sp>
        <p:nvSpPr>
          <p:cNvPr id="4" name="Footer Placeholder 3"/>
          <p:cNvSpPr>
            <a:spLocks noGrp="1"/>
          </p:cNvSpPr>
          <p:nvPr>
            <p:ph type="ftr" sz="quarter" idx="2"/>
          </p:nvPr>
        </p:nvSpPr>
        <p:spPr>
          <a:xfrm>
            <a:off x="0" y="8733464"/>
            <a:ext cx="3032337" cy="459740"/>
          </a:xfrm>
          <a:prstGeom prst="rect">
            <a:avLst/>
          </a:prstGeom>
        </p:spPr>
        <p:txBody>
          <a:bodyPr vert="horz" lIns="92528" tIns="46264" rIns="92528" bIns="46264" rtlCol="0" anchor="b"/>
          <a:lstStyle>
            <a:lvl1pPr algn="l">
              <a:defRPr sz="1200"/>
            </a:lvl1pPr>
          </a:lstStyle>
          <a:p>
            <a:endParaRPr lang="en-US"/>
          </a:p>
        </p:txBody>
      </p:sp>
      <p:sp>
        <p:nvSpPr>
          <p:cNvPr id="5" name="Slide Number Placeholder 4"/>
          <p:cNvSpPr>
            <a:spLocks noGrp="1"/>
          </p:cNvSpPr>
          <p:nvPr>
            <p:ph type="sldNum" sz="quarter" idx="3"/>
          </p:nvPr>
        </p:nvSpPr>
        <p:spPr>
          <a:xfrm>
            <a:off x="3963744" y="8733464"/>
            <a:ext cx="3032337" cy="459740"/>
          </a:xfrm>
          <a:prstGeom prst="rect">
            <a:avLst/>
          </a:prstGeom>
        </p:spPr>
        <p:txBody>
          <a:bodyPr vert="horz" lIns="92528" tIns="46264" rIns="92528" bIns="46264" rtlCol="0" anchor="b"/>
          <a:lstStyle>
            <a:lvl1pPr algn="r">
              <a:defRPr sz="1200"/>
            </a:lvl1pPr>
          </a:lstStyle>
          <a:p>
            <a:fld id="{CB1CE4F1-FCF8-4D08-A718-6E925930D3F0}" type="slidenum">
              <a:rPr lang="en-US" smtClean="0"/>
              <a:t>‹#›</a:t>
            </a:fld>
            <a:endParaRPr lang="en-US"/>
          </a:p>
        </p:txBody>
      </p:sp>
    </p:spTree>
    <p:extLst>
      <p:ext uri="{BB962C8B-B14F-4D97-AF65-F5344CB8AC3E}">
        <p14:creationId xmlns:p14="http://schemas.microsoft.com/office/powerpoint/2010/main" val="1060884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59740"/>
          </a:xfrm>
          <a:prstGeom prst="rect">
            <a:avLst/>
          </a:prstGeom>
        </p:spPr>
        <p:txBody>
          <a:bodyPr vert="horz" lIns="92528" tIns="46264" rIns="92528" bIns="46264" rtlCol="0"/>
          <a:lstStyle>
            <a:lvl1pPr algn="l">
              <a:defRPr sz="1200"/>
            </a:lvl1pPr>
          </a:lstStyle>
          <a:p>
            <a:endParaRPr lang="en-US"/>
          </a:p>
        </p:txBody>
      </p:sp>
      <p:sp>
        <p:nvSpPr>
          <p:cNvPr id="3" name="Date Placeholder 2"/>
          <p:cNvSpPr>
            <a:spLocks noGrp="1"/>
          </p:cNvSpPr>
          <p:nvPr>
            <p:ph type="dt" idx="1"/>
          </p:nvPr>
        </p:nvSpPr>
        <p:spPr>
          <a:xfrm>
            <a:off x="3963744" y="0"/>
            <a:ext cx="3032337" cy="459740"/>
          </a:xfrm>
          <a:prstGeom prst="rect">
            <a:avLst/>
          </a:prstGeom>
        </p:spPr>
        <p:txBody>
          <a:bodyPr vert="horz" lIns="92528" tIns="46264" rIns="92528" bIns="46264" rtlCol="0"/>
          <a:lstStyle>
            <a:lvl1pPr algn="r">
              <a:defRPr sz="1200"/>
            </a:lvl1pPr>
          </a:lstStyle>
          <a:p>
            <a:fld id="{46825929-F2D0-C143-AA06-C8A782EA0E7E}" type="datetimeFigureOut">
              <a:rPr lang="en-US" smtClean="0"/>
              <a:pPr/>
              <a:t>3/30/2011</a:t>
            </a:fld>
            <a:endParaRPr lang="en-US"/>
          </a:p>
        </p:txBody>
      </p:sp>
      <p:sp>
        <p:nvSpPr>
          <p:cNvPr id="4" name="Slide Image Placeholder 3"/>
          <p:cNvSpPr>
            <a:spLocks noGrp="1" noRot="1" noChangeAspect="1"/>
          </p:cNvSpPr>
          <p:nvPr>
            <p:ph type="sldImg" idx="2"/>
          </p:nvPr>
        </p:nvSpPr>
        <p:spPr>
          <a:xfrm>
            <a:off x="1200150" y="688975"/>
            <a:ext cx="4597400" cy="3448050"/>
          </a:xfrm>
          <a:prstGeom prst="rect">
            <a:avLst/>
          </a:prstGeom>
          <a:noFill/>
          <a:ln w="12700">
            <a:solidFill>
              <a:prstClr val="black"/>
            </a:solidFill>
          </a:ln>
        </p:spPr>
        <p:txBody>
          <a:bodyPr vert="horz" lIns="92528" tIns="46264" rIns="92528" bIns="46264" rtlCol="0" anchor="ctr"/>
          <a:lstStyle/>
          <a:p>
            <a:endParaRPr lang="en-US"/>
          </a:p>
        </p:txBody>
      </p:sp>
      <p:sp>
        <p:nvSpPr>
          <p:cNvPr id="5" name="Notes Placeholder 4"/>
          <p:cNvSpPr>
            <a:spLocks noGrp="1"/>
          </p:cNvSpPr>
          <p:nvPr>
            <p:ph type="body" sz="quarter" idx="3"/>
          </p:nvPr>
        </p:nvSpPr>
        <p:spPr>
          <a:xfrm>
            <a:off x="699770" y="4367530"/>
            <a:ext cx="5598160" cy="4137660"/>
          </a:xfrm>
          <a:prstGeom prst="rect">
            <a:avLst/>
          </a:prstGeom>
        </p:spPr>
        <p:txBody>
          <a:bodyPr vert="horz" lIns="92528" tIns="46264" rIns="92528" bIns="4626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33464"/>
            <a:ext cx="3032337" cy="459740"/>
          </a:xfrm>
          <a:prstGeom prst="rect">
            <a:avLst/>
          </a:prstGeom>
        </p:spPr>
        <p:txBody>
          <a:bodyPr vert="horz" lIns="92528" tIns="46264" rIns="92528" bIns="46264"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733464"/>
            <a:ext cx="3032337" cy="459740"/>
          </a:xfrm>
          <a:prstGeom prst="rect">
            <a:avLst/>
          </a:prstGeom>
        </p:spPr>
        <p:txBody>
          <a:bodyPr vert="horz" lIns="92528" tIns="46264" rIns="92528" bIns="46264" rtlCol="0" anchor="b"/>
          <a:lstStyle>
            <a:lvl1pPr algn="r">
              <a:defRPr sz="1200"/>
            </a:lvl1pPr>
          </a:lstStyle>
          <a:p>
            <a:fld id="{2DE50159-788C-FF47-82E6-E5E7C528FDDE}" type="slidenum">
              <a:rPr lang="en-US" smtClean="0"/>
              <a:pPr/>
              <a:t>‹#›</a:t>
            </a:fld>
            <a:endParaRPr lang="en-US"/>
          </a:p>
        </p:txBody>
      </p:sp>
    </p:spTree>
    <p:extLst>
      <p:ext uri="{BB962C8B-B14F-4D97-AF65-F5344CB8AC3E}">
        <p14:creationId xmlns:p14="http://schemas.microsoft.com/office/powerpoint/2010/main" val="29200539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a:t>
            </a:r>
            <a:r>
              <a:rPr lang="en-US" baseline="0" dirty="0" smtClean="0"/>
              <a:t>capture community changes through the different strata, we took all of the samples at eight depths – three in the surface layer, three in the bottom layer and two in the interface.</a:t>
            </a:r>
          </a:p>
          <a:p>
            <a:r>
              <a:rPr lang="en-US" baseline="0" dirty="0" smtClean="0"/>
              <a:t>This graph integrates the salinity data over our 7 time series samples from May to October at the same station.</a:t>
            </a:r>
            <a:endParaRPr lang="en-US" dirty="0"/>
          </a:p>
        </p:txBody>
      </p:sp>
      <p:sp>
        <p:nvSpPr>
          <p:cNvPr id="4" name="Slide Number Placeholder 3"/>
          <p:cNvSpPr>
            <a:spLocks noGrp="1"/>
          </p:cNvSpPr>
          <p:nvPr>
            <p:ph type="sldNum" sz="quarter" idx="10"/>
          </p:nvPr>
        </p:nvSpPr>
        <p:spPr/>
        <p:txBody>
          <a:bodyPr/>
          <a:lstStyle/>
          <a:p>
            <a:fld id="{8F14D7E0-B395-8842-8C0D-3C07804769B4}" type="slidenum">
              <a:rPr lang="en-US" smtClean="0">
                <a:solidFill>
                  <a:prstClr val="black"/>
                </a:solidFill>
                <a:latin typeface="Calibri"/>
              </a:rPr>
              <a:pPr/>
              <a:t>10</a:t>
            </a:fld>
            <a:endParaRPr lang="en-US">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Over the summer </a:t>
            </a:r>
            <a:r>
              <a:rPr lang="en-US" dirty="0" err="1"/>
              <a:t>redox</a:t>
            </a:r>
            <a:r>
              <a:rPr lang="en-US" dirty="0"/>
              <a:t> conditions shifted from hypoxic to </a:t>
            </a:r>
            <a:r>
              <a:rPr lang="en-US" dirty="0" err="1"/>
              <a:t>suboxic</a:t>
            </a:r>
            <a:r>
              <a:rPr lang="en-US" dirty="0"/>
              <a:t> to </a:t>
            </a:r>
            <a:r>
              <a:rPr lang="en-US" dirty="0" err="1"/>
              <a:t>sulfidic</a:t>
            </a:r>
            <a:r>
              <a:rPr lang="en-US" dirty="0"/>
              <a:t>, and then back the other way.</a:t>
            </a:r>
            <a:r>
              <a:rPr lang="en-US" dirty="0" smtClean="0"/>
              <a:t> </a:t>
            </a:r>
          </a:p>
          <a:p>
            <a:pPr>
              <a:spcBef>
                <a:spcPct val="0"/>
              </a:spcBef>
            </a:pPr>
            <a:endParaRPr lang="en-US" dirty="0" smtClean="0"/>
          </a:p>
          <a:p>
            <a:pPr>
              <a:spcBef>
                <a:spcPct val="0"/>
              </a:spcBef>
            </a:pPr>
            <a:r>
              <a:rPr lang="en-US" dirty="0" err="1" smtClean="0"/>
              <a:t>Suboxic</a:t>
            </a:r>
            <a:r>
              <a:rPr lang="en-US" dirty="0" smtClean="0"/>
              <a:t> </a:t>
            </a:r>
            <a:r>
              <a:rPr lang="en-US" dirty="0"/>
              <a:t>is anoxic, meaning zero oxygen, but with little to no hydrogen sulfide.</a:t>
            </a:r>
            <a:r>
              <a:rPr lang="en-US" dirty="0" smtClean="0"/>
              <a:t> </a:t>
            </a:r>
          </a:p>
          <a:p>
            <a:pPr>
              <a:spcBef>
                <a:spcPct val="0"/>
              </a:spcBef>
            </a:pPr>
            <a:endParaRPr lang="en-US" dirty="0" smtClean="0"/>
          </a:p>
          <a:p>
            <a:pPr>
              <a:spcBef>
                <a:spcPct val="0"/>
              </a:spcBef>
            </a:pPr>
            <a:r>
              <a:rPr lang="en-US" dirty="0" err="1" smtClean="0"/>
              <a:t>Suboxic</a:t>
            </a:r>
            <a:r>
              <a:rPr lang="en-US" dirty="0" smtClean="0"/>
              <a:t> </a:t>
            </a:r>
            <a:r>
              <a:rPr lang="en-US" dirty="0"/>
              <a:t>conditions are where we expect to see intermediate respiratory metabolisms like </a:t>
            </a:r>
            <a:r>
              <a:rPr lang="en-US" dirty="0" err="1"/>
              <a:t>denitrification</a:t>
            </a:r>
            <a:r>
              <a:rPr lang="en-US" dirty="0"/>
              <a:t> and metal reduction</a:t>
            </a:r>
            <a:r>
              <a:rPr lang="en-US" dirty="0" smtClean="0"/>
              <a:t>.</a:t>
            </a:r>
          </a:p>
          <a:p>
            <a:pPr>
              <a:spcBef>
                <a:spcPct val="0"/>
              </a:spcBef>
            </a:pPr>
            <a:endParaRPr lang="en-US" dirty="0" smtClean="0"/>
          </a:p>
          <a:p>
            <a:pPr>
              <a:spcBef>
                <a:spcPct val="0"/>
              </a:spcBef>
            </a:pPr>
            <a:r>
              <a:rPr lang="en-US" dirty="0" smtClean="0"/>
              <a:t>Our</a:t>
            </a:r>
            <a:r>
              <a:rPr lang="en-US" baseline="0" dirty="0" smtClean="0"/>
              <a:t> time series station is plotted here on the map. Each of the dashed lines on the graph correspond with the sampling dates on the previous slide.</a:t>
            </a:r>
            <a:endParaRPr lang="en-US" dirty="0"/>
          </a:p>
        </p:txBody>
      </p:sp>
      <p:sp>
        <p:nvSpPr>
          <p:cNvPr id="27651" name="Slide Number Placeholder 3"/>
          <p:cNvSpPr>
            <a:spLocks noGrp="1"/>
          </p:cNvSpPr>
          <p:nvPr>
            <p:ph type="sldNum" sz="quarter" idx="5"/>
          </p:nvPr>
        </p:nvSpPr>
        <p:spPr bwMode="auto">
          <a:noFill/>
          <a:ln>
            <a:miter lim="800000"/>
            <a:headEnd/>
            <a:tailEnd/>
          </a:ln>
        </p:spPr>
        <p:txBody>
          <a:bodyPr/>
          <a:lstStyle/>
          <a:p>
            <a:fld id="{96B3D9DE-CDBE-974A-A7CF-DAF44C0FB145}" type="slidenum">
              <a:rPr lang="en-US">
                <a:solidFill>
                  <a:prstClr val="black"/>
                </a:solidFill>
                <a:latin typeface="Calibri"/>
              </a:rPr>
              <a:pPr/>
              <a:t>11</a:t>
            </a:fld>
            <a:endParaRPr lang="en-US">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a:t>
            </a:r>
            <a:r>
              <a:rPr lang="en-US" baseline="0" dirty="0" smtClean="0"/>
              <a:t>capture community changes through the different strata, we took all of the samples at eight depths – three in the surface layer, three in the bottom layer and two in the interface.</a:t>
            </a:r>
          </a:p>
          <a:p>
            <a:r>
              <a:rPr lang="en-US" baseline="0" dirty="0" smtClean="0"/>
              <a:t>This graph integrates the salinity data over our 7 time series samples from May to October at the same station.</a:t>
            </a:r>
            <a:endParaRPr lang="en-US" dirty="0"/>
          </a:p>
        </p:txBody>
      </p:sp>
      <p:sp>
        <p:nvSpPr>
          <p:cNvPr id="4" name="Slide Number Placeholder 3"/>
          <p:cNvSpPr>
            <a:spLocks noGrp="1"/>
          </p:cNvSpPr>
          <p:nvPr>
            <p:ph type="sldNum" sz="quarter" idx="10"/>
          </p:nvPr>
        </p:nvSpPr>
        <p:spPr/>
        <p:txBody>
          <a:bodyPr/>
          <a:lstStyle/>
          <a:p>
            <a:fld id="{8F14D7E0-B395-8842-8C0D-3C07804769B4}" type="slidenum">
              <a:rPr lang="en-US" smtClean="0">
                <a:solidFill>
                  <a:prstClr val="black"/>
                </a:solidFill>
                <a:latin typeface="Calibri"/>
              </a:rPr>
              <a:pPr/>
              <a:t>13</a:t>
            </a:fld>
            <a:endParaRPr lang="en-US">
              <a:solidFill>
                <a:prstClr val="black"/>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Again,</a:t>
            </a:r>
            <a:r>
              <a:rPr lang="en-US" baseline="0" dirty="0" smtClean="0"/>
              <a:t> these samples represent the evolution of the anoxic zone from hypoxic to </a:t>
            </a:r>
            <a:r>
              <a:rPr lang="en-US" baseline="0" dirty="0" err="1" smtClean="0"/>
              <a:t>suboxic</a:t>
            </a:r>
            <a:r>
              <a:rPr lang="en-US" baseline="0" dirty="0" smtClean="0"/>
              <a:t> to </a:t>
            </a:r>
            <a:r>
              <a:rPr lang="en-US" baseline="0" dirty="0" err="1" smtClean="0"/>
              <a:t>sulfidic</a:t>
            </a:r>
            <a:r>
              <a:rPr lang="en-US" baseline="0" dirty="0" smtClean="0"/>
              <a:t>. The northernmost point was selected to represent the oldest time period of </a:t>
            </a:r>
            <a:r>
              <a:rPr lang="en-US" baseline="0" dirty="0" err="1" smtClean="0"/>
              <a:t>sulfidic</a:t>
            </a:r>
            <a:r>
              <a:rPr lang="en-US" baseline="0" dirty="0" smtClean="0"/>
              <a:t> waters</a:t>
            </a:r>
          </a:p>
          <a:p>
            <a:endParaRPr lang="en-US" dirty="0" smtClean="0"/>
          </a:p>
          <a:p>
            <a:r>
              <a:rPr lang="en-US" dirty="0" smtClean="0"/>
              <a:t>For each station</a:t>
            </a:r>
            <a:r>
              <a:rPr lang="en-US" baseline="0" dirty="0" smtClean="0"/>
              <a:t> and time point we collected samples to quantify microbial communities based on </a:t>
            </a:r>
            <a:r>
              <a:rPr lang="en-US" baseline="0" dirty="0" err="1" smtClean="0"/>
              <a:t>rDNA</a:t>
            </a:r>
            <a:r>
              <a:rPr lang="en-US" baseline="0" dirty="0" smtClean="0"/>
              <a:t> and </a:t>
            </a:r>
            <a:r>
              <a:rPr lang="en-US" baseline="0" dirty="0" err="1" smtClean="0"/>
              <a:t>rRNA</a:t>
            </a:r>
            <a:r>
              <a:rPr lang="en-US" baseline="0" dirty="0" smtClean="0"/>
              <a:t> abundance.</a:t>
            </a:r>
            <a:endParaRPr lang="en-US" dirty="0"/>
          </a:p>
        </p:txBody>
      </p:sp>
      <p:sp>
        <p:nvSpPr>
          <p:cNvPr id="4" name="Slide Number Placeholder 3"/>
          <p:cNvSpPr>
            <a:spLocks noGrp="1"/>
          </p:cNvSpPr>
          <p:nvPr>
            <p:ph type="sldNum" sz="quarter" idx="10"/>
          </p:nvPr>
        </p:nvSpPr>
        <p:spPr/>
        <p:txBody>
          <a:bodyPr/>
          <a:lstStyle/>
          <a:p>
            <a:fld id="{8F14D7E0-B395-8842-8C0D-3C07804769B4}" type="slidenum">
              <a:rPr lang="en-US" smtClean="0">
                <a:solidFill>
                  <a:prstClr val="black"/>
                </a:solidFill>
                <a:latin typeface="Calibri"/>
              </a:rPr>
              <a:pPr/>
              <a:t>14</a:t>
            </a:fld>
            <a:endParaRPr lang="en-US">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88EEA5-F195-F64A-AB7D-5A046CC87480}" type="datetimeFigureOut">
              <a:rPr lang="en-US" smtClean="0"/>
              <a:pPr/>
              <a:t>3/30/2011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CDF73-85D2-4237-9B32-053DBDB0C312}" type="slidenum">
              <a:rPr lang="en-US" smtClean="0"/>
              <a:pPr/>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88EEA5-F195-F64A-AB7D-5A046CC87480}" type="datetimeFigureOut">
              <a:rPr lang="en-US" smtClean="0"/>
              <a:pPr/>
              <a:t>3/30/2011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B26C61-15E2-A847-8B16-2C5825A2FAA9}" type="slidenum">
              <a:rPr lang="en-US" smtClean="0"/>
              <a:pPr/>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88EEA5-F195-F64A-AB7D-5A046CC87480}" type="datetimeFigureOut">
              <a:rPr lang="en-US" smtClean="0"/>
              <a:pPr/>
              <a:t>3/30/2011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B26C61-15E2-A847-8B16-2C5825A2FAA9}" type="slidenum">
              <a:rPr lang="en-US" smtClean="0"/>
              <a:pPr/>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88EEA5-F195-F64A-AB7D-5A046CC87480}" type="datetimeFigureOut">
              <a:rPr lang="en-US" smtClean="0"/>
              <a:pPr/>
              <a:t>3/30/2011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B26C61-15E2-A847-8B16-2C5825A2FAA9}" type="slidenum">
              <a:rPr lang="en-US" smtClean="0"/>
              <a:pPr/>
              <a:t>‹#›</a:t>
            </a:fld>
            <a:endParaRPr lang="en-US"/>
          </a:p>
        </p:txBody>
      </p:sp>
    </p:spTree>
    <p:extLst>
      <p:ext uri="{BB962C8B-B14F-4D97-AF65-F5344CB8AC3E}">
        <p14:creationId xmlns:p14="http://schemas.microsoft.com/office/powerpoint/2010/main" val="506574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88EEA5-F195-F64A-AB7D-5A046CC87480}" type="datetimeFigureOut">
              <a:rPr lang="en-US" smtClean="0"/>
              <a:pPr/>
              <a:t>3/30/2011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26C61-15E2-A847-8B16-2C5825A2FAA9}" type="slidenum">
              <a:rPr lang="en-US" smtClean="0"/>
              <a:pPr/>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88EEA5-F195-F64A-AB7D-5A046CC87480}" type="datetimeFigureOut">
              <a:rPr lang="en-US" smtClean="0"/>
              <a:pPr/>
              <a:t>3/30/2011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26C61-15E2-A847-8B16-2C5825A2FAA9}" type="slidenum">
              <a:rPr lang="en-US" smtClean="0"/>
              <a:pPr/>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1BEC20-2A70-7443-8DD9-41226FD66019}" type="datetimeFigureOut">
              <a:rPr lang="en-US" smtClean="0">
                <a:solidFill>
                  <a:prstClr val="black">
                    <a:tint val="75000"/>
                  </a:prstClr>
                </a:solidFill>
                <a:latin typeface="Calibri"/>
              </a:rPr>
              <a:pPr/>
              <a:t>3/30/2011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C2CCE44-0E9F-9440-8E9D-4527C6991B8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1BEC20-2A70-7443-8DD9-41226FD66019}" type="datetimeFigureOut">
              <a:rPr lang="en-US" smtClean="0">
                <a:solidFill>
                  <a:prstClr val="black">
                    <a:tint val="75000"/>
                  </a:prstClr>
                </a:solidFill>
                <a:latin typeface="Calibri"/>
              </a:rPr>
              <a:pPr/>
              <a:t>3/30/2011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C2CCE44-0E9F-9440-8E9D-4527C6991B8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1BEC20-2A70-7443-8DD9-41226FD66019}" type="datetimeFigureOut">
              <a:rPr lang="en-US" smtClean="0">
                <a:solidFill>
                  <a:prstClr val="black">
                    <a:tint val="75000"/>
                  </a:prstClr>
                </a:solidFill>
                <a:latin typeface="Calibri"/>
              </a:rPr>
              <a:pPr/>
              <a:t>3/30/2011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C2CCE44-0E9F-9440-8E9D-4527C6991B8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1BEC20-2A70-7443-8DD9-41226FD66019}" type="datetimeFigureOut">
              <a:rPr lang="en-US" smtClean="0">
                <a:solidFill>
                  <a:prstClr val="black">
                    <a:tint val="75000"/>
                  </a:prstClr>
                </a:solidFill>
                <a:latin typeface="Calibri"/>
              </a:rPr>
              <a:pPr/>
              <a:t>3/30/2011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C2CCE44-0E9F-9440-8E9D-4527C6991B8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1BEC20-2A70-7443-8DD9-41226FD66019}" type="datetimeFigureOut">
              <a:rPr lang="en-US" smtClean="0">
                <a:solidFill>
                  <a:prstClr val="black">
                    <a:tint val="75000"/>
                  </a:prstClr>
                </a:solidFill>
                <a:latin typeface="Calibri"/>
              </a:rPr>
              <a:pPr/>
              <a:t>3/30/2011</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4C2CCE44-0E9F-9440-8E9D-4527C6991B8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88EEA5-F195-F64A-AB7D-5A046CC87480}" type="datetimeFigureOut">
              <a:rPr lang="en-US" smtClean="0"/>
              <a:pPr/>
              <a:t>3/30/2011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26C61-15E2-A847-8B16-2C5825A2FAA9}" type="slidenum">
              <a:rPr lang="en-US" smtClean="0"/>
              <a:pPr/>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1BEC20-2A70-7443-8DD9-41226FD66019}" type="datetimeFigureOut">
              <a:rPr lang="en-US" smtClean="0">
                <a:solidFill>
                  <a:prstClr val="black">
                    <a:tint val="75000"/>
                  </a:prstClr>
                </a:solidFill>
                <a:latin typeface="Calibri"/>
              </a:rPr>
              <a:pPr/>
              <a:t>3/30/2011</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4C2CCE44-0E9F-9440-8E9D-4527C6991B8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1BEC20-2A70-7443-8DD9-41226FD66019}" type="datetimeFigureOut">
              <a:rPr lang="en-US" smtClean="0">
                <a:solidFill>
                  <a:prstClr val="black">
                    <a:tint val="75000"/>
                  </a:prstClr>
                </a:solidFill>
                <a:latin typeface="Calibri"/>
              </a:rPr>
              <a:pPr/>
              <a:t>3/30/2011</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4C2CCE44-0E9F-9440-8E9D-4527C6991B8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1BEC20-2A70-7443-8DD9-41226FD66019}" type="datetimeFigureOut">
              <a:rPr lang="en-US" smtClean="0">
                <a:solidFill>
                  <a:prstClr val="black">
                    <a:tint val="75000"/>
                  </a:prstClr>
                </a:solidFill>
                <a:latin typeface="Calibri"/>
              </a:rPr>
              <a:pPr/>
              <a:t>3/30/2011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C2CCE44-0E9F-9440-8E9D-4527C6991B8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1BEC20-2A70-7443-8DD9-41226FD66019}" type="datetimeFigureOut">
              <a:rPr lang="en-US" smtClean="0">
                <a:solidFill>
                  <a:prstClr val="black">
                    <a:tint val="75000"/>
                  </a:prstClr>
                </a:solidFill>
                <a:latin typeface="Calibri"/>
              </a:rPr>
              <a:pPr/>
              <a:t>3/30/2011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C2CCE44-0E9F-9440-8E9D-4527C6991B8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1BEC20-2A70-7443-8DD9-41226FD66019}" type="datetimeFigureOut">
              <a:rPr lang="en-US" smtClean="0">
                <a:solidFill>
                  <a:prstClr val="black">
                    <a:tint val="75000"/>
                  </a:prstClr>
                </a:solidFill>
                <a:latin typeface="Calibri"/>
              </a:rPr>
              <a:pPr/>
              <a:t>3/30/2011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C2CCE44-0E9F-9440-8E9D-4527C6991B8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1BEC20-2A70-7443-8DD9-41226FD66019}" type="datetimeFigureOut">
              <a:rPr lang="en-US" smtClean="0">
                <a:solidFill>
                  <a:prstClr val="black">
                    <a:tint val="75000"/>
                  </a:prstClr>
                </a:solidFill>
                <a:latin typeface="Calibri"/>
              </a:rPr>
              <a:pPr/>
              <a:t>3/30/2011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C2CCE44-0E9F-9440-8E9D-4527C6991B8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DF6120-F1F0-4C60-9FE9-39AC71A9C79D}" type="datetimeFigureOut">
              <a:rPr lang="en-US" smtClean="0"/>
              <a:pPr/>
              <a:t>3/30/2011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7C8D44-3667-46F6-9772-CC52308E2A7F}" type="slidenum">
              <a:rPr lang="en-US" smtClean="0"/>
              <a:pPr/>
              <a:t>‹#›</a:t>
            </a:fld>
            <a:endParaRPr lang="en-US" dirty="0"/>
          </a:p>
        </p:txBody>
      </p:sp>
    </p:spTree>
    <p:extLst>
      <p:ext uri="{BB962C8B-B14F-4D97-AF65-F5344CB8AC3E}">
        <p14:creationId xmlns:p14="http://schemas.microsoft.com/office/powerpoint/2010/main" val="17989526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88EEA5-F195-F64A-AB7D-5A046CC87480}" type="datetimeFigureOut">
              <a:rPr lang="en-US" smtClean="0"/>
              <a:pPr/>
              <a:t>3/30/2011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B26C61-15E2-A847-8B16-2C5825A2FAA9}" type="slidenum">
              <a:rPr lang="en-US" smtClean="0"/>
              <a:pPr/>
              <a:t>‹#›</a:t>
            </a:fld>
            <a:endParaRPr lang="en-US"/>
          </a:p>
        </p:txBody>
      </p:sp>
    </p:spTree>
    <p:extLst>
      <p:ext uri="{BB962C8B-B14F-4D97-AF65-F5344CB8AC3E}">
        <p14:creationId xmlns:p14="http://schemas.microsoft.com/office/powerpoint/2010/main" val="10343016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Conten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2198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88EEA5-F195-F64A-AB7D-5A046CC87480}" type="datetimeFigureOut">
              <a:rPr lang="en-US" smtClean="0"/>
              <a:pPr/>
              <a:t>3/30/2011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B26C61-15E2-A847-8B16-2C5825A2FAA9}" type="slidenum">
              <a:rPr lang="en-US" smtClean="0"/>
              <a:pPr/>
              <a:t>‹#›</a:t>
            </a:fld>
            <a:endParaRPr lang="en-US"/>
          </a:p>
        </p:txBody>
      </p:sp>
      <p:sp>
        <p:nvSpPr>
          <p:cNvPr id="8" name="Content Placeholder 2"/>
          <p:cNvSpPr>
            <a:spLocks noGrp="1"/>
          </p:cNvSpPr>
          <p:nvPr>
            <p:ph sz="half" idx="13"/>
          </p:nvPr>
        </p:nvSpPr>
        <p:spPr>
          <a:xfrm>
            <a:off x="457200" y="3962400"/>
            <a:ext cx="4038600" cy="2198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3"/>
          <p:cNvSpPr>
            <a:spLocks noGrp="1"/>
          </p:cNvSpPr>
          <p:nvPr>
            <p:ph sz="half" idx="14"/>
          </p:nvPr>
        </p:nvSpPr>
        <p:spPr>
          <a:xfrm>
            <a:off x="4648200" y="1600201"/>
            <a:ext cx="4038600" cy="45609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09548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hree Content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1"/>
            <a:ext cx="4038600" cy="2198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88EEA5-F195-F64A-AB7D-5A046CC87480}" type="datetimeFigureOut">
              <a:rPr lang="en-US" smtClean="0"/>
              <a:pPr/>
              <a:t>3/30/2011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B26C61-15E2-A847-8B16-2C5825A2FAA9}" type="slidenum">
              <a:rPr lang="en-US" smtClean="0"/>
              <a:pPr/>
              <a:t>‹#›</a:t>
            </a:fld>
            <a:endParaRPr lang="en-US"/>
          </a:p>
        </p:txBody>
      </p:sp>
      <p:sp>
        <p:nvSpPr>
          <p:cNvPr id="8" name="Content Placeholder 2"/>
          <p:cNvSpPr>
            <a:spLocks noGrp="1"/>
          </p:cNvSpPr>
          <p:nvPr>
            <p:ph sz="half" idx="13"/>
          </p:nvPr>
        </p:nvSpPr>
        <p:spPr>
          <a:xfrm>
            <a:off x="457200" y="1600201"/>
            <a:ext cx="4038600" cy="45609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3"/>
          <p:cNvSpPr>
            <a:spLocks noGrp="1"/>
          </p:cNvSpPr>
          <p:nvPr>
            <p:ph sz="half" idx="14"/>
          </p:nvPr>
        </p:nvSpPr>
        <p:spPr>
          <a:xfrm>
            <a:off x="4648200" y="3962400"/>
            <a:ext cx="4038600" cy="2198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60496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2198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2198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88EEA5-F195-F64A-AB7D-5A046CC87480}" type="datetimeFigureOut">
              <a:rPr lang="en-US" smtClean="0"/>
              <a:pPr/>
              <a:t>3/30/2011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B26C61-15E2-A847-8B16-2C5825A2FAA9}" type="slidenum">
              <a:rPr lang="en-US" smtClean="0"/>
              <a:pPr/>
              <a:t>‹#›</a:t>
            </a:fld>
            <a:endParaRPr lang="en-US"/>
          </a:p>
        </p:txBody>
      </p:sp>
      <p:sp>
        <p:nvSpPr>
          <p:cNvPr id="8" name="Content Placeholder 2"/>
          <p:cNvSpPr>
            <a:spLocks noGrp="1"/>
          </p:cNvSpPr>
          <p:nvPr>
            <p:ph sz="half" idx="13"/>
          </p:nvPr>
        </p:nvSpPr>
        <p:spPr>
          <a:xfrm>
            <a:off x="457200" y="3962400"/>
            <a:ext cx="4038600" cy="2198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3"/>
          <p:cNvSpPr>
            <a:spLocks noGrp="1"/>
          </p:cNvSpPr>
          <p:nvPr>
            <p:ph sz="half" idx="14"/>
          </p:nvPr>
        </p:nvSpPr>
        <p:spPr>
          <a:xfrm>
            <a:off x="4648200" y="3962400"/>
            <a:ext cx="4038600" cy="2198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5144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88EEA5-F195-F64A-AB7D-5A046CC87480}" type="datetimeFigureOut">
              <a:rPr lang="en-US" smtClean="0"/>
              <a:pPr/>
              <a:t>3/30/2011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B26C61-15E2-A847-8B16-2C5825A2FAA9}" type="slidenum">
              <a:rPr lang="en-US" smtClean="0"/>
              <a:pPr/>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88EEA5-F195-F64A-AB7D-5A046CC87480}" type="datetimeFigureOut">
              <a:rPr lang="en-US" smtClean="0"/>
              <a:pPr/>
              <a:t>3/30/2011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B26C61-15E2-A847-8B16-2C5825A2FAA9}" type="slidenum">
              <a:rPr lang="en-US" smtClean="0"/>
              <a:pPr/>
              <a:t>‹#›</a:t>
            </a:fld>
            <a:endParaRPr lang="en-US"/>
          </a:p>
        </p:txBody>
      </p:sp>
    </p:spTree>
    <p:extLst>
      <p:ext uri="{BB962C8B-B14F-4D97-AF65-F5344CB8AC3E}">
        <p14:creationId xmlns:p14="http://schemas.microsoft.com/office/powerpoint/2010/main" val="656067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n-lt"/>
                <a:cs typeface="Times New Roman"/>
              </a:defRPr>
            </a:lvl1pPr>
          </a:lstStyle>
          <a:p>
            <a:fld id="{D788EEA5-F195-F64A-AB7D-5A046CC87480}" type="datetimeFigureOut">
              <a:rPr lang="en-US" smtClean="0"/>
              <a:pPr/>
              <a:t>3/30/2011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n-lt"/>
                <a:cs typeface="Times New Roman"/>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cs typeface="Times New Roman"/>
              </a:defRPr>
            </a:lvl1pPr>
          </a:lstStyle>
          <a:p>
            <a:fld id="{D0B26C61-15E2-A847-8B16-2C5825A2FAA9}" type="slidenum">
              <a:rPr lang="en-US" smtClean="0"/>
              <a:pPr/>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 id="2147484192" r:id="rId12"/>
    <p:sldLayoutId id="2147484193" r:id="rId13"/>
    <p:sldLayoutId id="2147484194" r:id="rId14"/>
  </p:sldLayoutIdLst>
  <p:txStyles>
    <p:titleStyle>
      <a:lvl1pPr algn="ctr" defTabSz="914400" rtl="0" eaLnBrk="1" latinLnBrk="0" hangingPunct="1">
        <a:spcBef>
          <a:spcPct val="0"/>
        </a:spcBef>
        <a:buNone/>
        <a:defRPr sz="4400" kern="1200">
          <a:solidFill>
            <a:schemeClr val="tx1"/>
          </a:solidFill>
          <a:latin typeface="+mj-lt"/>
          <a:ea typeface="+mj-ea"/>
          <a:cs typeface="Times New Roman"/>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Times New Roman"/>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Times New Roman"/>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Times New Roman"/>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Times New Roman"/>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Times New Roman"/>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BEC20-2A70-7443-8DD9-41226FD66019}" type="datetimeFigureOut">
              <a:rPr lang="en-US" smtClean="0">
                <a:solidFill>
                  <a:prstClr val="black">
                    <a:tint val="75000"/>
                  </a:prstClr>
                </a:solidFill>
                <a:latin typeface="Calibri"/>
              </a:rPr>
              <a:pPr/>
              <a:t>3/30/2011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CCE44-0E9F-9440-8E9D-4527C6991B8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http://www.lifeinthedeadzone.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ypoxia Plankton Vert Mig Conceptual Diagram short.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10077" y="2757765"/>
            <a:ext cx="6523847" cy="2447600"/>
          </a:xfrm>
          <a:prstGeom prst="rect">
            <a:avLst/>
          </a:prstGeom>
        </p:spPr>
      </p:pic>
      <p:sp>
        <p:nvSpPr>
          <p:cNvPr id="4" name="Title 3"/>
          <p:cNvSpPr>
            <a:spLocks noGrp="1"/>
          </p:cNvSpPr>
          <p:nvPr>
            <p:ph type="ctrTitle"/>
          </p:nvPr>
        </p:nvSpPr>
        <p:spPr>
          <a:xfrm>
            <a:off x="685800" y="336705"/>
            <a:ext cx="7772400" cy="2177895"/>
          </a:xfrm>
        </p:spPr>
        <p:txBody>
          <a:bodyPr anchor="b">
            <a:noAutofit/>
          </a:bodyPr>
          <a:lstStyle/>
          <a:p>
            <a:r>
              <a:rPr lang="en-US" sz="3600" dirty="0" err="1" smtClean="0"/>
              <a:t>DeZoZoo</a:t>
            </a:r>
            <a:r>
              <a:rPr lang="en-US" sz="3600" dirty="0" smtClean="0"/>
              <a:t> Investigators Meeting</a:t>
            </a:r>
            <a:br>
              <a:rPr lang="en-US" sz="3600" dirty="0" smtClean="0"/>
            </a:br>
            <a:r>
              <a:rPr lang="en-US" sz="3600" dirty="0" smtClean="0"/>
              <a:t/>
            </a:r>
            <a:br>
              <a:rPr lang="en-US" sz="3600" dirty="0" smtClean="0"/>
            </a:br>
            <a:r>
              <a:rPr lang="en-US" sz="2000" dirty="0" smtClean="0"/>
              <a:t>31 March 2011</a:t>
            </a:r>
            <a:endParaRPr lang="en-US" sz="2000" dirty="0"/>
          </a:p>
        </p:txBody>
      </p:sp>
      <p:pic>
        <p:nvPicPr>
          <p:cNvPr id="8" name="Picture 7" descr="nsflogo.gi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53425" y="6080125"/>
            <a:ext cx="663575" cy="6635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LateJulycut"/>
          <p:cNvPicPr>
            <a:picLocks noChangeAspect="1" noChangeArrowheads="1"/>
          </p:cNvPicPr>
          <p:nvPr/>
        </p:nvPicPr>
        <p:blipFill>
          <a:blip r:embed="rId3">
            <a:alphaModFix amt="50000"/>
          </a:blip>
          <a:srcRect l="-46" t="15294" r="879" b="177"/>
          <a:stretch>
            <a:fillRect/>
          </a:stretch>
        </p:blipFill>
        <p:spPr bwMode="auto">
          <a:xfrm rot="5400000">
            <a:off x="-2645569" y="2653507"/>
            <a:ext cx="6842125" cy="1535112"/>
          </a:xfrm>
          <a:prstGeom prst="rect">
            <a:avLst/>
          </a:prstGeom>
          <a:noFill/>
          <a:ln w="9525">
            <a:noFill/>
            <a:miter lim="800000"/>
            <a:headEnd/>
            <a:tailEnd/>
          </a:ln>
        </p:spPr>
      </p:pic>
      <p:grpSp>
        <p:nvGrpSpPr>
          <p:cNvPr id="3" name="Group 3"/>
          <p:cNvGrpSpPr>
            <a:grpSpLocks/>
          </p:cNvGrpSpPr>
          <p:nvPr/>
        </p:nvGrpSpPr>
        <p:grpSpPr bwMode="auto">
          <a:xfrm>
            <a:off x="304800" y="2819400"/>
            <a:ext cx="338138" cy="274638"/>
            <a:chOff x="1197" y="1693"/>
            <a:chExt cx="213" cy="173"/>
          </a:xfrm>
        </p:grpSpPr>
        <p:sp>
          <p:nvSpPr>
            <p:cNvPr id="17" name="Oval 4"/>
            <p:cNvSpPr>
              <a:spLocks noChangeArrowheads="1"/>
            </p:cNvSpPr>
            <p:nvPr/>
          </p:nvSpPr>
          <p:spPr bwMode="auto">
            <a:xfrm>
              <a:off x="1255" y="1731"/>
              <a:ext cx="96" cy="96"/>
            </a:xfrm>
            <a:prstGeom prst="ellipse">
              <a:avLst/>
            </a:prstGeom>
            <a:noFill/>
            <a:ln w="28575">
              <a:solidFill>
                <a:schemeClr val="tx1"/>
              </a:solidFill>
              <a:round/>
              <a:headEnd/>
              <a:tailEnd/>
            </a:ln>
          </p:spPr>
          <p:txBody>
            <a:bodyPr wrap="none" anchor="ctr">
              <a:prstTxWarp prst="textNoShape">
                <a:avLst/>
              </a:prstTxWarp>
            </a:bodyPr>
            <a:lstStyle/>
            <a:p>
              <a:endParaRPr lang="en-US">
                <a:solidFill>
                  <a:prstClr val="black"/>
                </a:solidFill>
                <a:latin typeface="Calibri"/>
              </a:endParaRPr>
            </a:p>
          </p:txBody>
        </p:sp>
        <p:sp>
          <p:nvSpPr>
            <p:cNvPr id="18" name="Rectangle 5"/>
            <p:cNvSpPr>
              <a:spLocks noChangeArrowheads="1"/>
            </p:cNvSpPr>
            <p:nvPr/>
          </p:nvSpPr>
          <p:spPr bwMode="auto">
            <a:xfrm>
              <a:off x="1197" y="1693"/>
              <a:ext cx="213" cy="173"/>
            </a:xfrm>
            <a:prstGeom prst="rect">
              <a:avLst/>
            </a:prstGeom>
            <a:noFill/>
            <a:ln w="9525">
              <a:noFill/>
              <a:miter lim="800000"/>
              <a:headEnd/>
              <a:tailEnd/>
            </a:ln>
          </p:spPr>
          <p:txBody>
            <a:bodyPr>
              <a:prstTxWarp prst="textNoShape">
                <a:avLst/>
              </a:prstTxWarp>
              <a:spAutoFit/>
            </a:bodyPr>
            <a:lstStyle/>
            <a:p>
              <a:pPr algn="ctr"/>
              <a:r>
                <a:rPr lang="en-US" sz="1200">
                  <a:solidFill>
                    <a:prstClr val="black"/>
                  </a:solidFill>
                  <a:latin typeface="Arial Black" pitchFamily="33" charset="0"/>
                </a:rPr>
                <a:t>X</a:t>
              </a:r>
            </a:p>
          </p:txBody>
        </p:sp>
      </p:grpSp>
      <p:sp>
        <p:nvSpPr>
          <p:cNvPr id="19" name="TextBox 18"/>
          <p:cNvSpPr txBox="1">
            <a:spLocks noChangeArrowheads="1"/>
          </p:cNvSpPr>
          <p:nvPr/>
        </p:nvSpPr>
        <p:spPr bwMode="auto">
          <a:xfrm>
            <a:off x="673100" y="2020888"/>
            <a:ext cx="1285516" cy="646331"/>
          </a:xfrm>
          <a:prstGeom prst="rect">
            <a:avLst/>
          </a:prstGeom>
          <a:noFill/>
          <a:ln w="9525">
            <a:noFill/>
            <a:miter lim="800000"/>
            <a:headEnd/>
            <a:tailEnd/>
          </a:ln>
        </p:spPr>
        <p:txBody>
          <a:bodyPr wrap="none">
            <a:prstTxWarp prst="textNoShape">
              <a:avLst/>
            </a:prstTxWarp>
            <a:spAutoFit/>
          </a:bodyPr>
          <a:lstStyle/>
          <a:p>
            <a:r>
              <a:rPr lang="en-US" dirty="0" smtClean="0">
                <a:solidFill>
                  <a:prstClr val="black"/>
                </a:solidFill>
                <a:latin typeface="Times New Roman"/>
                <a:cs typeface="Times New Roman"/>
              </a:rPr>
              <a:t>Time Series</a:t>
            </a:r>
          </a:p>
          <a:p>
            <a:r>
              <a:rPr lang="en-US" dirty="0" smtClean="0">
                <a:solidFill>
                  <a:prstClr val="black"/>
                </a:solidFill>
                <a:latin typeface="Times New Roman"/>
                <a:cs typeface="Times New Roman"/>
              </a:rPr>
              <a:t>Station</a:t>
            </a:r>
          </a:p>
        </p:txBody>
      </p:sp>
      <p:cxnSp>
        <p:nvCxnSpPr>
          <p:cNvPr id="20" name="Straight Arrow Connector 19"/>
          <p:cNvCxnSpPr/>
          <p:nvPr/>
        </p:nvCxnSpPr>
        <p:spPr>
          <a:xfrm flipH="1">
            <a:off x="533400" y="2667000"/>
            <a:ext cx="304800" cy="2286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Rectangle 6"/>
          <p:cNvSpPr>
            <a:spLocks noChangeArrowheads="1"/>
          </p:cNvSpPr>
          <p:nvPr/>
        </p:nvSpPr>
        <p:spPr bwMode="auto">
          <a:xfrm>
            <a:off x="0" y="5842000"/>
            <a:ext cx="1327150" cy="10160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defRPr/>
            </a:pPr>
            <a:r>
              <a:rPr lang="en-US" sz="2000" dirty="0">
                <a:solidFill>
                  <a:prstClr val="white">
                    <a:lumMod val="50000"/>
                  </a:prstClr>
                </a:solidFill>
                <a:latin typeface="Calibri"/>
              </a:rPr>
              <a:t>Bottom</a:t>
            </a:r>
          </a:p>
          <a:p>
            <a:pPr algn="ctr">
              <a:defRPr/>
            </a:pPr>
            <a:r>
              <a:rPr lang="en-US" sz="2000" dirty="0">
                <a:solidFill>
                  <a:prstClr val="white">
                    <a:lumMod val="50000"/>
                  </a:prstClr>
                </a:solidFill>
                <a:latin typeface="Calibri"/>
              </a:rPr>
              <a:t>Oxygen</a:t>
            </a:r>
          </a:p>
          <a:p>
            <a:pPr algn="ctr">
              <a:defRPr/>
            </a:pPr>
            <a:r>
              <a:rPr lang="en-US" sz="2000" dirty="0">
                <a:solidFill>
                  <a:prstClr val="white">
                    <a:lumMod val="50000"/>
                  </a:prstClr>
                </a:solidFill>
                <a:latin typeface="Calibri"/>
              </a:rPr>
              <a:t>July, 2004</a:t>
            </a:r>
          </a:p>
        </p:txBody>
      </p:sp>
      <p:pic>
        <p:nvPicPr>
          <p:cNvPr id="4" name="Content Placeholder 3" descr="LDZ_salinity.png"/>
          <p:cNvPicPr>
            <a:picLocks noChangeAspect="1"/>
          </p:cNvPicPr>
          <p:nvPr/>
        </p:nvPicPr>
        <p:blipFill>
          <a:blip r:embed="rId4"/>
          <a:srcRect l="9019" t="23708" r="9361" b="20705"/>
          <a:stretch>
            <a:fillRect/>
          </a:stretch>
        </p:blipFill>
        <p:spPr>
          <a:xfrm>
            <a:off x="0" y="3759994"/>
            <a:ext cx="9144000" cy="2643188"/>
          </a:xfrm>
          <a:prstGeom prst="rect">
            <a:avLst/>
          </a:prstGeom>
        </p:spPr>
      </p:pic>
      <p:sp>
        <p:nvSpPr>
          <p:cNvPr id="5" name="Rectangle 4"/>
          <p:cNvSpPr/>
          <p:nvPr/>
        </p:nvSpPr>
        <p:spPr>
          <a:xfrm>
            <a:off x="1530230" y="0"/>
            <a:ext cx="7613770" cy="707886"/>
          </a:xfrm>
          <a:prstGeom prst="rect">
            <a:avLst/>
          </a:prstGeom>
        </p:spPr>
        <p:txBody>
          <a:bodyPr wrap="square">
            <a:spAutoFit/>
          </a:bodyPr>
          <a:lstStyle/>
          <a:p>
            <a:pPr marL="285750" indent="-285750" algn="ctr">
              <a:defRPr/>
            </a:pPr>
            <a:r>
              <a:rPr lang="en-US" sz="4000" dirty="0" smtClean="0">
                <a:solidFill>
                  <a:prstClr val="black"/>
                </a:solidFill>
                <a:latin typeface="Times New Roman"/>
                <a:cs typeface="Times New Roman"/>
              </a:rPr>
              <a:t>Time Series</a:t>
            </a:r>
          </a:p>
        </p:txBody>
      </p:sp>
      <p:sp>
        <p:nvSpPr>
          <p:cNvPr id="7" name="TextBox 2"/>
          <p:cNvSpPr txBox="1">
            <a:spLocks noChangeArrowheads="1"/>
          </p:cNvSpPr>
          <p:nvPr/>
        </p:nvSpPr>
        <p:spPr bwMode="auto">
          <a:xfrm>
            <a:off x="6630737" y="3759994"/>
            <a:ext cx="1666065" cy="523220"/>
          </a:xfrm>
          <a:prstGeom prst="rect">
            <a:avLst/>
          </a:prstGeom>
          <a:noFill/>
          <a:ln w="9525">
            <a:noFill/>
            <a:miter lim="800000"/>
            <a:headEnd/>
            <a:tailEnd/>
          </a:ln>
        </p:spPr>
        <p:txBody>
          <a:bodyPr wrap="square">
            <a:prstTxWarp prst="textNoShape">
              <a:avLst/>
            </a:prstTxWarp>
            <a:spAutoFit/>
          </a:bodyPr>
          <a:lstStyle/>
          <a:p>
            <a:r>
              <a:rPr lang="en-US" sz="2800" dirty="0">
                <a:solidFill>
                  <a:prstClr val="black"/>
                </a:solidFill>
                <a:latin typeface="Times New Roman"/>
                <a:cs typeface="Times New Roman"/>
              </a:rPr>
              <a:t>Salinity</a:t>
            </a:r>
          </a:p>
        </p:txBody>
      </p:sp>
      <p:sp>
        <p:nvSpPr>
          <p:cNvPr id="8" name="TextBox 1"/>
          <p:cNvSpPr txBox="1">
            <a:spLocks noChangeArrowheads="1"/>
          </p:cNvSpPr>
          <p:nvPr/>
        </p:nvSpPr>
        <p:spPr bwMode="auto">
          <a:xfrm rot="16200000">
            <a:off x="251194" y="3015862"/>
            <a:ext cx="1133543" cy="461665"/>
          </a:xfrm>
          <a:prstGeom prst="rect">
            <a:avLst/>
          </a:prstGeom>
          <a:noFill/>
          <a:ln w="9525">
            <a:noFill/>
            <a:miter lim="800000"/>
            <a:headEnd/>
            <a:tailEnd/>
          </a:ln>
        </p:spPr>
        <p:txBody>
          <a:bodyPr wrap="none">
            <a:prstTxWarp prst="textNoShape">
              <a:avLst/>
            </a:prstTxWarp>
            <a:spAutoFit/>
          </a:bodyPr>
          <a:lstStyle/>
          <a:p>
            <a:r>
              <a:rPr lang="en-US" sz="2400" dirty="0">
                <a:solidFill>
                  <a:prstClr val="black"/>
                </a:solidFill>
                <a:latin typeface="Times New Roman"/>
                <a:cs typeface="Times New Roman"/>
              </a:rPr>
              <a:t>May 17</a:t>
            </a:r>
          </a:p>
        </p:txBody>
      </p:sp>
      <p:sp>
        <p:nvSpPr>
          <p:cNvPr id="9" name="TextBox 1"/>
          <p:cNvSpPr txBox="1">
            <a:spLocks noChangeArrowheads="1"/>
          </p:cNvSpPr>
          <p:nvPr/>
        </p:nvSpPr>
        <p:spPr bwMode="auto">
          <a:xfrm rot="16200000">
            <a:off x="1232763" y="3017493"/>
            <a:ext cx="1056599" cy="461665"/>
          </a:xfrm>
          <a:prstGeom prst="rect">
            <a:avLst/>
          </a:prstGeom>
          <a:noFill/>
          <a:ln w="9525">
            <a:noFill/>
            <a:miter lim="800000"/>
            <a:headEnd/>
            <a:tailEnd/>
          </a:ln>
        </p:spPr>
        <p:txBody>
          <a:bodyPr wrap="square">
            <a:prstTxWarp prst="textNoShape">
              <a:avLst/>
            </a:prstTxWarp>
            <a:spAutoFit/>
          </a:bodyPr>
          <a:lstStyle/>
          <a:p>
            <a:r>
              <a:rPr lang="en-US" sz="2400" dirty="0" smtClean="0">
                <a:solidFill>
                  <a:prstClr val="black"/>
                </a:solidFill>
                <a:latin typeface="Times New Roman"/>
                <a:cs typeface="Times New Roman"/>
              </a:rPr>
              <a:t>June 7</a:t>
            </a:r>
            <a:endParaRPr lang="en-US" sz="2400" dirty="0">
              <a:solidFill>
                <a:prstClr val="black"/>
              </a:solidFill>
              <a:latin typeface="Times New Roman"/>
              <a:cs typeface="Times New Roman"/>
            </a:endParaRPr>
          </a:p>
        </p:txBody>
      </p:sp>
      <p:sp>
        <p:nvSpPr>
          <p:cNvPr id="10" name="TextBox 1"/>
          <p:cNvSpPr txBox="1">
            <a:spLocks noChangeArrowheads="1"/>
          </p:cNvSpPr>
          <p:nvPr/>
        </p:nvSpPr>
        <p:spPr bwMode="auto">
          <a:xfrm rot="16200000">
            <a:off x="1617484" y="2927183"/>
            <a:ext cx="1210487" cy="461665"/>
          </a:xfrm>
          <a:prstGeom prst="rect">
            <a:avLst/>
          </a:prstGeom>
          <a:noFill/>
          <a:ln w="9525">
            <a:noFill/>
            <a:miter lim="800000"/>
            <a:headEnd/>
            <a:tailEnd/>
          </a:ln>
        </p:spPr>
        <p:txBody>
          <a:bodyPr wrap="square">
            <a:prstTxWarp prst="textNoShape">
              <a:avLst/>
            </a:prstTxWarp>
            <a:spAutoFit/>
          </a:bodyPr>
          <a:lstStyle/>
          <a:p>
            <a:r>
              <a:rPr lang="en-US" sz="2400" dirty="0" smtClean="0">
                <a:solidFill>
                  <a:prstClr val="black"/>
                </a:solidFill>
                <a:latin typeface="Times New Roman"/>
                <a:cs typeface="Times New Roman"/>
              </a:rPr>
              <a:t>June 16</a:t>
            </a:r>
            <a:endParaRPr lang="en-US" sz="2400" dirty="0">
              <a:solidFill>
                <a:prstClr val="black"/>
              </a:solidFill>
              <a:latin typeface="Times New Roman"/>
              <a:cs typeface="Times New Roman"/>
            </a:endParaRPr>
          </a:p>
        </p:txBody>
      </p:sp>
      <p:sp>
        <p:nvSpPr>
          <p:cNvPr id="11" name="TextBox 1"/>
          <p:cNvSpPr txBox="1">
            <a:spLocks noChangeArrowheads="1"/>
          </p:cNvSpPr>
          <p:nvPr/>
        </p:nvSpPr>
        <p:spPr bwMode="auto">
          <a:xfrm rot="16200000">
            <a:off x="2786025" y="3069332"/>
            <a:ext cx="928560" cy="461665"/>
          </a:xfrm>
          <a:prstGeom prst="rect">
            <a:avLst/>
          </a:prstGeom>
          <a:noFill/>
          <a:ln w="9525">
            <a:noFill/>
            <a:miter lim="800000"/>
            <a:headEnd/>
            <a:tailEnd/>
          </a:ln>
        </p:spPr>
        <p:txBody>
          <a:bodyPr wrap="none">
            <a:prstTxWarp prst="textNoShape">
              <a:avLst/>
            </a:prstTxWarp>
            <a:spAutoFit/>
          </a:bodyPr>
          <a:lstStyle/>
          <a:p>
            <a:r>
              <a:rPr lang="en-US" sz="2400" dirty="0" smtClean="0">
                <a:solidFill>
                  <a:prstClr val="black"/>
                </a:solidFill>
                <a:latin typeface="Times New Roman"/>
                <a:cs typeface="Times New Roman"/>
              </a:rPr>
              <a:t>July 9</a:t>
            </a:r>
            <a:endParaRPr lang="en-US" sz="2400" dirty="0">
              <a:solidFill>
                <a:prstClr val="black"/>
              </a:solidFill>
              <a:latin typeface="Times New Roman"/>
              <a:cs typeface="Times New Roman"/>
            </a:endParaRPr>
          </a:p>
        </p:txBody>
      </p:sp>
      <p:sp>
        <p:nvSpPr>
          <p:cNvPr id="12" name="TextBox 1"/>
          <p:cNvSpPr txBox="1">
            <a:spLocks noChangeArrowheads="1"/>
          </p:cNvSpPr>
          <p:nvPr/>
        </p:nvSpPr>
        <p:spPr bwMode="auto">
          <a:xfrm rot="16200000">
            <a:off x="3909662" y="2979022"/>
            <a:ext cx="1317538" cy="461665"/>
          </a:xfrm>
          <a:prstGeom prst="rect">
            <a:avLst/>
          </a:prstGeom>
          <a:noFill/>
          <a:ln w="9525">
            <a:noFill/>
            <a:miter lim="800000"/>
            <a:headEnd/>
            <a:tailEnd/>
          </a:ln>
        </p:spPr>
        <p:txBody>
          <a:bodyPr wrap="none">
            <a:prstTxWarp prst="textNoShape">
              <a:avLst/>
            </a:prstTxWarp>
            <a:spAutoFit/>
          </a:bodyPr>
          <a:lstStyle/>
          <a:p>
            <a:r>
              <a:rPr lang="en-US" sz="2400" dirty="0" smtClean="0">
                <a:solidFill>
                  <a:prstClr val="black"/>
                </a:solidFill>
                <a:latin typeface="Times New Roman"/>
                <a:cs typeface="Times New Roman"/>
              </a:rPr>
              <a:t>August 5</a:t>
            </a:r>
            <a:endParaRPr lang="en-US" sz="2400" dirty="0">
              <a:solidFill>
                <a:prstClr val="black"/>
              </a:solidFill>
              <a:latin typeface="Times New Roman"/>
              <a:cs typeface="Times New Roman"/>
            </a:endParaRPr>
          </a:p>
        </p:txBody>
      </p:sp>
      <p:sp>
        <p:nvSpPr>
          <p:cNvPr id="13" name="TextBox 1"/>
          <p:cNvSpPr txBox="1">
            <a:spLocks noChangeArrowheads="1"/>
          </p:cNvSpPr>
          <p:nvPr/>
        </p:nvSpPr>
        <p:spPr bwMode="auto">
          <a:xfrm rot="16200000">
            <a:off x="5067960" y="2870392"/>
            <a:ext cx="1471426" cy="461665"/>
          </a:xfrm>
          <a:prstGeom prst="rect">
            <a:avLst/>
          </a:prstGeom>
          <a:noFill/>
          <a:ln w="9525">
            <a:noFill/>
            <a:miter lim="800000"/>
            <a:headEnd/>
            <a:tailEnd/>
          </a:ln>
        </p:spPr>
        <p:txBody>
          <a:bodyPr wrap="none">
            <a:prstTxWarp prst="textNoShape">
              <a:avLst/>
            </a:prstTxWarp>
            <a:spAutoFit/>
          </a:bodyPr>
          <a:lstStyle/>
          <a:p>
            <a:r>
              <a:rPr lang="en-US" sz="2400" dirty="0" smtClean="0">
                <a:solidFill>
                  <a:prstClr val="black"/>
                </a:solidFill>
                <a:latin typeface="Times New Roman"/>
                <a:cs typeface="Times New Roman"/>
              </a:rPr>
              <a:t>August 30</a:t>
            </a:r>
            <a:endParaRPr lang="en-US" sz="2400" dirty="0">
              <a:solidFill>
                <a:prstClr val="black"/>
              </a:solidFill>
              <a:latin typeface="Times New Roman"/>
              <a:cs typeface="Times New Roman"/>
            </a:endParaRPr>
          </a:p>
        </p:txBody>
      </p:sp>
      <p:sp>
        <p:nvSpPr>
          <p:cNvPr id="14" name="TextBox 1"/>
          <p:cNvSpPr txBox="1">
            <a:spLocks noChangeArrowheads="1"/>
          </p:cNvSpPr>
          <p:nvPr/>
        </p:nvSpPr>
        <p:spPr bwMode="auto">
          <a:xfrm rot="16200000">
            <a:off x="7285649" y="2803551"/>
            <a:ext cx="1560644" cy="461665"/>
          </a:xfrm>
          <a:prstGeom prst="rect">
            <a:avLst/>
          </a:prstGeom>
          <a:noFill/>
          <a:ln w="9525">
            <a:noFill/>
            <a:miter lim="800000"/>
            <a:headEnd/>
            <a:tailEnd/>
          </a:ln>
        </p:spPr>
        <p:txBody>
          <a:bodyPr wrap="none">
            <a:prstTxWarp prst="textNoShape">
              <a:avLst/>
            </a:prstTxWarp>
            <a:spAutoFit/>
          </a:bodyPr>
          <a:lstStyle/>
          <a:p>
            <a:r>
              <a:rPr lang="en-US" sz="2400" dirty="0" smtClean="0">
                <a:solidFill>
                  <a:prstClr val="black"/>
                </a:solidFill>
                <a:latin typeface="Times New Roman"/>
                <a:cs typeface="Times New Roman"/>
              </a:rPr>
              <a:t>October 18</a:t>
            </a:r>
          </a:p>
        </p:txBody>
      </p:sp>
      <p:sp>
        <p:nvSpPr>
          <p:cNvPr id="2" name="TextBox 1"/>
          <p:cNvSpPr txBox="1"/>
          <p:nvPr/>
        </p:nvSpPr>
        <p:spPr>
          <a:xfrm>
            <a:off x="3736790" y="762518"/>
            <a:ext cx="3672099" cy="1569660"/>
          </a:xfrm>
          <a:prstGeom prst="rect">
            <a:avLst/>
          </a:prstGeom>
          <a:noFill/>
        </p:spPr>
        <p:txBody>
          <a:bodyPr wrap="none" rtlCol="0">
            <a:spAutoFit/>
          </a:bodyPr>
          <a:lstStyle/>
          <a:p>
            <a:r>
              <a:rPr lang="en-US" sz="2400" dirty="0">
                <a:solidFill>
                  <a:prstClr val="black"/>
                </a:solidFill>
                <a:latin typeface="Times New Roman"/>
                <a:cs typeface="Times New Roman"/>
              </a:rPr>
              <a:t>Depth </a:t>
            </a:r>
            <a:r>
              <a:rPr lang="en-US" sz="2400" dirty="0" smtClean="0">
                <a:solidFill>
                  <a:prstClr val="black"/>
                </a:solidFill>
                <a:latin typeface="Times New Roman"/>
                <a:cs typeface="Times New Roman"/>
              </a:rPr>
              <a:t>profiles of 8 samples: </a:t>
            </a:r>
          </a:p>
          <a:p>
            <a:r>
              <a:rPr lang="en-US" sz="2400" dirty="0" smtClean="0">
                <a:solidFill>
                  <a:prstClr val="black"/>
                </a:solidFill>
                <a:latin typeface="Times New Roman"/>
                <a:cs typeface="Times New Roman"/>
              </a:rPr>
              <a:t>   3 surface samples </a:t>
            </a:r>
          </a:p>
          <a:p>
            <a:r>
              <a:rPr lang="en-US" sz="2400" dirty="0" smtClean="0">
                <a:solidFill>
                  <a:prstClr val="black"/>
                </a:solidFill>
                <a:latin typeface="Times New Roman"/>
                <a:cs typeface="Times New Roman"/>
              </a:rPr>
              <a:t>   2 </a:t>
            </a:r>
            <a:r>
              <a:rPr lang="en-US" sz="2400" dirty="0" err="1" smtClean="0">
                <a:solidFill>
                  <a:prstClr val="black"/>
                </a:solidFill>
                <a:latin typeface="Times New Roman"/>
                <a:cs typeface="Times New Roman"/>
              </a:rPr>
              <a:t>pycnocline</a:t>
            </a:r>
            <a:r>
              <a:rPr lang="en-US" sz="2400" dirty="0" smtClean="0">
                <a:solidFill>
                  <a:prstClr val="black"/>
                </a:solidFill>
                <a:latin typeface="Times New Roman"/>
                <a:cs typeface="Times New Roman"/>
              </a:rPr>
              <a:t> samples</a:t>
            </a:r>
            <a:endParaRPr lang="en-US" sz="2400" dirty="0">
              <a:solidFill>
                <a:prstClr val="black"/>
              </a:solidFill>
              <a:latin typeface="Times New Roman"/>
              <a:cs typeface="Times New Roman"/>
            </a:endParaRPr>
          </a:p>
          <a:p>
            <a:r>
              <a:rPr lang="en-US" sz="2400" dirty="0" smtClean="0">
                <a:solidFill>
                  <a:prstClr val="black"/>
                </a:solidFill>
                <a:latin typeface="Times New Roman"/>
                <a:cs typeface="Times New Roman"/>
              </a:rPr>
              <a:t>   3 deep samples</a:t>
            </a:r>
            <a:endParaRPr lang="en-US" sz="2400" dirty="0">
              <a:solidFill>
                <a:prstClr val="black"/>
              </a:solidFill>
              <a:latin typeface="Calibri"/>
            </a:endParaRPr>
          </a:p>
        </p:txBody>
      </p:sp>
      <p:sp>
        <p:nvSpPr>
          <p:cNvPr id="6" name="TextBox 5"/>
          <p:cNvSpPr txBox="1"/>
          <p:nvPr/>
        </p:nvSpPr>
        <p:spPr>
          <a:xfrm>
            <a:off x="5825293" y="6403182"/>
            <a:ext cx="3318707" cy="369332"/>
          </a:xfrm>
          <a:prstGeom prst="rect">
            <a:avLst/>
          </a:prstGeom>
          <a:noFill/>
        </p:spPr>
        <p:txBody>
          <a:bodyPr wrap="square" rtlCol="0">
            <a:spAutoFit/>
          </a:bodyPr>
          <a:lstStyle/>
          <a:p>
            <a:pPr algn="r"/>
            <a:r>
              <a:rPr lang="en-US" dirty="0" smtClean="0"/>
              <a:t>Slide Courtesy M. Doherty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Content Placeholder 3" descr="LDZ_oxygen.png"/>
          <p:cNvPicPr>
            <a:picLocks noChangeAspect="1"/>
          </p:cNvPicPr>
          <p:nvPr/>
        </p:nvPicPr>
        <p:blipFill>
          <a:blip r:embed="rId3"/>
          <a:srcRect l="9190" t="23882" r="10048" b="20728"/>
          <a:stretch>
            <a:fillRect/>
          </a:stretch>
        </p:blipFill>
        <p:spPr bwMode="auto">
          <a:xfrm>
            <a:off x="1659018" y="2334962"/>
            <a:ext cx="7361630" cy="2521663"/>
          </a:xfrm>
          <a:prstGeom prst="rect">
            <a:avLst/>
          </a:prstGeom>
          <a:noFill/>
          <a:ln w="9525">
            <a:noFill/>
            <a:miter lim="800000"/>
            <a:headEnd/>
            <a:tailEnd/>
          </a:ln>
        </p:spPr>
      </p:pic>
      <p:sp>
        <p:nvSpPr>
          <p:cNvPr id="3" name="TextBox 2"/>
          <p:cNvSpPr txBox="1"/>
          <p:nvPr/>
        </p:nvSpPr>
        <p:spPr>
          <a:xfrm>
            <a:off x="6094766" y="2388937"/>
            <a:ext cx="2308770" cy="523220"/>
          </a:xfrm>
          <a:prstGeom prst="rect">
            <a:avLst/>
          </a:prstGeom>
          <a:noFill/>
        </p:spPr>
        <p:txBody>
          <a:bodyPr wrap="none">
            <a:prstTxWarp prst="textNoShape">
              <a:avLst/>
            </a:prstTxWarp>
            <a:spAutoFit/>
          </a:bodyPr>
          <a:lstStyle/>
          <a:p>
            <a:r>
              <a:rPr lang="en-US" sz="2800" dirty="0">
                <a:solidFill>
                  <a:prstClr val="black"/>
                </a:solidFill>
                <a:effectLst>
                  <a:outerShdw blurRad="38100" dist="38100" dir="2700000" algn="tl">
                    <a:srgbClr val="DDDDDD"/>
                  </a:outerShdw>
                </a:effectLst>
                <a:latin typeface="Times New Roman"/>
                <a:cs typeface="Times New Roman"/>
              </a:rPr>
              <a:t>Oxygen (mg/</a:t>
            </a:r>
            <a:r>
              <a:rPr lang="en-US" sz="2800" dirty="0" err="1">
                <a:solidFill>
                  <a:prstClr val="black"/>
                </a:solidFill>
                <a:effectLst>
                  <a:outerShdw blurRad="38100" dist="38100" dir="2700000" algn="tl">
                    <a:srgbClr val="DDDDDD"/>
                  </a:outerShdw>
                </a:effectLst>
                <a:latin typeface="Times New Roman"/>
                <a:cs typeface="Times New Roman"/>
              </a:rPr>
              <a:t>l</a:t>
            </a:r>
            <a:r>
              <a:rPr lang="en-US" sz="2800" dirty="0">
                <a:solidFill>
                  <a:prstClr val="black"/>
                </a:solidFill>
                <a:effectLst>
                  <a:outerShdw blurRad="38100" dist="38100" dir="2700000" algn="tl">
                    <a:srgbClr val="DDDDDD"/>
                  </a:outerShdw>
                </a:effectLst>
                <a:latin typeface="Times New Roman"/>
                <a:cs typeface="Times New Roman"/>
              </a:rPr>
              <a:t>)</a:t>
            </a:r>
          </a:p>
        </p:txBody>
      </p:sp>
      <p:pic>
        <p:nvPicPr>
          <p:cNvPr id="4100" name="Content Placeholder 3" descr="LDZ_H2S.png"/>
          <p:cNvPicPr>
            <a:picLocks noChangeAspect="1"/>
          </p:cNvPicPr>
          <p:nvPr/>
        </p:nvPicPr>
        <p:blipFill>
          <a:blip r:embed="rId4"/>
          <a:srcRect l="9534" t="23293" r="9705" b="20728"/>
          <a:stretch>
            <a:fillRect/>
          </a:stretch>
        </p:blipFill>
        <p:spPr bwMode="auto">
          <a:xfrm>
            <a:off x="1660424" y="4293936"/>
            <a:ext cx="7363398" cy="2548189"/>
          </a:xfrm>
          <a:prstGeom prst="rect">
            <a:avLst/>
          </a:prstGeom>
          <a:noFill/>
          <a:ln w="9525">
            <a:noFill/>
            <a:miter lim="800000"/>
            <a:headEnd/>
            <a:tailEnd/>
          </a:ln>
        </p:spPr>
      </p:pic>
      <p:sp>
        <p:nvSpPr>
          <p:cNvPr id="6" name="TextBox 5"/>
          <p:cNvSpPr txBox="1"/>
          <p:nvPr/>
        </p:nvSpPr>
        <p:spPr>
          <a:xfrm>
            <a:off x="6813903" y="4370137"/>
            <a:ext cx="1618444" cy="523220"/>
          </a:xfrm>
          <a:prstGeom prst="rect">
            <a:avLst/>
          </a:prstGeom>
          <a:noFill/>
        </p:spPr>
        <p:txBody>
          <a:bodyPr wrap="none">
            <a:prstTxWarp prst="textNoShape">
              <a:avLst/>
            </a:prstTxWarp>
            <a:spAutoFit/>
          </a:bodyPr>
          <a:lstStyle/>
          <a:p>
            <a:r>
              <a:rPr lang="en-US" sz="2800" dirty="0">
                <a:solidFill>
                  <a:prstClr val="black"/>
                </a:solidFill>
                <a:effectLst>
                  <a:outerShdw blurRad="38100" dist="38100" dir="2700000" algn="tl">
                    <a:srgbClr val="DDDDDD"/>
                  </a:outerShdw>
                </a:effectLst>
                <a:latin typeface="Times New Roman"/>
                <a:cs typeface="Times New Roman"/>
              </a:rPr>
              <a:t>H</a:t>
            </a:r>
            <a:r>
              <a:rPr lang="en-US" sz="2800" baseline="-25000" dirty="0">
                <a:solidFill>
                  <a:prstClr val="black"/>
                </a:solidFill>
                <a:effectLst>
                  <a:outerShdw blurRad="38100" dist="38100" dir="2700000" algn="tl">
                    <a:srgbClr val="DDDDDD"/>
                  </a:outerShdw>
                </a:effectLst>
                <a:latin typeface="Times New Roman"/>
                <a:cs typeface="Times New Roman"/>
              </a:rPr>
              <a:t>2</a:t>
            </a:r>
            <a:r>
              <a:rPr lang="en-US" sz="2800" dirty="0">
                <a:solidFill>
                  <a:prstClr val="black"/>
                </a:solidFill>
                <a:effectLst>
                  <a:outerShdw blurRad="38100" dist="38100" dir="2700000" algn="tl">
                    <a:srgbClr val="DDDDDD"/>
                  </a:outerShdw>
                </a:effectLst>
                <a:latin typeface="Times New Roman"/>
                <a:cs typeface="Times New Roman"/>
              </a:rPr>
              <a:t>S </a:t>
            </a:r>
            <a:r>
              <a:rPr lang="en-US" sz="2800" dirty="0" smtClean="0">
                <a:solidFill>
                  <a:prstClr val="black"/>
                </a:solidFill>
                <a:effectLst>
                  <a:outerShdw blurRad="38100" dist="38100" dir="2700000" algn="tl">
                    <a:srgbClr val="DDDDDD"/>
                  </a:outerShdw>
                </a:effectLst>
                <a:latin typeface="Times New Roman"/>
                <a:cs typeface="Times New Roman"/>
              </a:rPr>
              <a:t>(µM</a:t>
            </a:r>
            <a:r>
              <a:rPr lang="en-US" sz="2800" dirty="0">
                <a:solidFill>
                  <a:prstClr val="black"/>
                </a:solidFill>
                <a:effectLst>
                  <a:outerShdw blurRad="38100" dist="38100" dir="2700000" algn="tl">
                    <a:srgbClr val="DDDDDD"/>
                  </a:outerShdw>
                </a:effectLst>
                <a:latin typeface="Times New Roman"/>
                <a:cs typeface="Times New Roman"/>
              </a:rPr>
              <a:t>)</a:t>
            </a:r>
          </a:p>
        </p:txBody>
      </p:sp>
      <p:sp>
        <p:nvSpPr>
          <p:cNvPr id="9" name="TextBox 8"/>
          <p:cNvSpPr txBox="1"/>
          <p:nvPr/>
        </p:nvSpPr>
        <p:spPr>
          <a:xfrm rot="16200000">
            <a:off x="2233185" y="3719364"/>
            <a:ext cx="928334" cy="369332"/>
          </a:xfrm>
          <a:prstGeom prst="rect">
            <a:avLst/>
          </a:prstGeom>
          <a:noFill/>
        </p:spPr>
        <p:txBody>
          <a:bodyPr wrap="none">
            <a:spAutoFit/>
            <a:scene3d>
              <a:camera prst="orthographicFront"/>
              <a:lightRig rig="threePt" dir="t"/>
            </a:scene3d>
            <a:sp3d>
              <a:bevelT w="0" h="0"/>
            </a:sp3d>
          </a:bodyPr>
          <a:lstStyle/>
          <a:p>
            <a:pPr>
              <a:defRPr/>
            </a:pPr>
            <a:r>
              <a:rPr lang="en-US" dirty="0">
                <a:solidFill>
                  <a:prstClr val="white"/>
                </a:solidFill>
                <a:effectLst>
                  <a:outerShdw blurRad="50800" dist="38100" dir="2700000" algn="tl" rotWithShape="0">
                    <a:srgbClr val="000000">
                      <a:alpha val="43000"/>
                    </a:srgbClr>
                  </a:outerShdw>
                </a:effectLst>
                <a:latin typeface="Times New Roman"/>
                <a:cs typeface="Times New Roman"/>
              </a:rPr>
              <a:t>hypoxic</a:t>
            </a:r>
          </a:p>
        </p:txBody>
      </p:sp>
      <p:sp>
        <p:nvSpPr>
          <p:cNvPr id="10" name="TextBox 9"/>
          <p:cNvSpPr txBox="1"/>
          <p:nvPr/>
        </p:nvSpPr>
        <p:spPr>
          <a:xfrm rot="16200000">
            <a:off x="7719585" y="3719364"/>
            <a:ext cx="928334" cy="369332"/>
          </a:xfrm>
          <a:prstGeom prst="rect">
            <a:avLst/>
          </a:prstGeom>
          <a:noFill/>
        </p:spPr>
        <p:txBody>
          <a:bodyPr wrap="none">
            <a:spAutoFit/>
            <a:scene3d>
              <a:camera prst="orthographicFront"/>
              <a:lightRig rig="threePt" dir="t"/>
            </a:scene3d>
            <a:sp3d>
              <a:bevelT w="0" h="0"/>
            </a:sp3d>
          </a:bodyPr>
          <a:lstStyle/>
          <a:p>
            <a:pPr>
              <a:defRPr/>
            </a:pPr>
            <a:r>
              <a:rPr lang="en-US" dirty="0">
                <a:solidFill>
                  <a:prstClr val="white"/>
                </a:solidFill>
                <a:effectLst>
                  <a:outerShdw blurRad="50800" dist="38100" dir="2700000" algn="tl" rotWithShape="0">
                    <a:srgbClr val="000000">
                      <a:alpha val="43000"/>
                    </a:srgbClr>
                  </a:outerShdw>
                </a:effectLst>
                <a:latin typeface="Times New Roman"/>
                <a:cs typeface="Times New Roman"/>
              </a:rPr>
              <a:t>hypoxic</a:t>
            </a:r>
          </a:p>
        </p:txBody>
      </p:sp>
      <p:sp>
        <p:nvSpPr>
          <p:cNvPr id="12" name="TextBox 11"/>
          <p:cNvSpPr txBox="1"/>
          <p:nvPr/>
        </p:nvSpPr>
        <p:spPr>
          <a:xfrm rot="16200000">
            <a:off x="2836976" y="3683240"/>
            <a:ext cx="976236" cy="369332"/>
          </a:xfrm>
          <a:prstGeom prst="rect">
            <a:avLst/>
          </a:prstGeom>
          <a:noFill/>
        </p:spPr>
        <p:txBody>
          <a:bodyPr wrap="none">
            <a:spAutoFit/>
            <a:scene3d>
              <a:camera prst="orthographicFront"/>
              <a:lightRig rig="threePt" dir="t"/>
            </a:scene3d>
            <a:sp3d>
              <a:bevelT w="0" h="0"/>
            </a:sp3d>
          </a:bodyPr>
          <a:lstStyle/>
          <a:p>
            <a:pPr>
              <a:defRPr/>
            </a:pPr>
            <a:r>
              <a:rPr lang="en-US" dirty="0">
                <a:solidFill>
                  <a:prstClr val="white"/>
                </a:solidFill>
                <a:effectLst>
                  <a:outerShdw blurRad="50800" dist="38100" dir="2700000" algn="tl" rotWithShape="0">
                    <a:srgbClr val="000000">
                      <a:alpha val="43000"/>
                    </a:srgbClr>
                  </a:outerShdw>
                </a:effectLst>
                <a:latin typeface="Times New Roman"/>
                <a:cs typeface="Times New Roman"/>
              </a:rPr>
              <a:t>sub-</a:t>
            </a:r>
            <a:r>
              <a:rPr lang="en-US" dirty="0" err="1">
                <a:solidFill>
                  <a:prstClr val="white"/>
                </a:solidFill>
                <a:effectLst>
                  <a:outerShdw blurRad="50800" dist="38100" dir="2700000" algn="tl" rotWithShape="0">
                    <a:srgbClr val="000000">
                      <a:alpha val="43000"/>
                    </a:srgbClr>
                  </a:outerShdw>
                </a:effectLst>
                <a:latin typeface="Times New Roman"/>
                <a:cs typeface="Times New Roman"/>
              </a:rPr>
              <a:t>oxic</a:t>
            </a:r>
            <a:endParaRPr lang="en-US" dirty="0">
              <a:solidFill>
                <a:prstClr val="white"/>
              </a:solidFill>
              <a:effectLst>
                <a:outerShdw blurRad="50800" dist="38100" dir="2700000" algn="tl" rotWithShape="0">
                  <a:srgbClr val="000000">
                    <a:alpha val="43000"/>
                  </a:srgbClr>
                </a:outerShdw>
              </a:effectLst>
              <a:latin typeface="Times New Roman"/>
              <a:cs typeface="Times New Roman"/>
            </a:endParaRPr>
          </a:p>
        </p:txBody>
      </p:sp>
      <p:sp>
        <p:nvSpPr>
          <p:cNvPr id="13" name="TextBox 12"/>
          <p:cNvSpPr txBox="1"/>
          <p:nvPr/>
        </p:nvSpPr>
        <p:spPr>
          <a:xfrm rot="16200000">
            <a:off x="4925828" y="3749739"/>
            <a:ext cx="877050" cy="369332"/>
          </a:xfrm>
          <a:prstGeom prst="rect">
            <a:avLst/>
          </a:prstGeom>
          <a:noFill/>
        </p:spPr>
        <p:txBody>
          <a:bodyPr wrap="none">
            <a:spAutoFit/>
            <a:scene3d>
              <a:camera prst="orthographicFront"/>
              <a:lightRig rig="threePt" dir="t"/>
            </a:scene3d>
            <a:sp3d>
              <a:bevelT w="0" h="0"/>
            </a:sp3d>
          </a:bodyPr>
          <a:lstStyle/>
          <a:p>
            <a:pPr>
              <a:defRPr/>
            </a:pPr>
            <a:r>
              <a:rPr lang="en-US" dirty="0" err="1">
                <a:solidFill>
                  <a:prstClr val="white"/>
                </a:solidFill>
                <a:effectLst>
                  <a:outerShdw blurRad="50800" dist="38100" dir="2700000" algn="tl" rotWithShape="0">
                    <a:srgbClr val="000000">
                      <a:alpha val="43000"/>
                    </a:srgbClr>
                  </a:outerShdw>
                </a:effectLst>
                <a:latin typeface="Times New Roman"/>
                <a:cs typeface="Times New Roman"/>
              </a:rPr>
              <a:t>sulfidic</a:t>
            </a:r>
            <a:endParaRPr lang="en-US" dirty="0">
              <a:solidFill>
                <a:prstClr val="white"/>
              </a:solidFill>
              <a:effectLst>
                <a:outerShdw blurRad="50800" dist="38100" dir="2700000" algn="tl" rotWithShape="0">
                  <a:srgbClr val="000000">
                    <a:alpha val="43000"/>
                  </a:srgbClr>
                </a:outerShdw>
              </a:effectLst>
              <a:latin typeface="Times New Roman"/>
              <a:cs typeface="Times New Roman"/>
            </a:endParaRPr>
          </a:p>
        </p:txBody>
      </p:sp>
      <p:pic>
        <p:nvPicPr>
          <p:cNvPr id="4106" name="Picture 2" descr="LateJulycut"/>
          <p:cNvPicPr>
            <a:picLocks noChangeAspect="1" noChangeArrowheads="1"/>
          </p:cNvPicPr>
          <p:nvPr/>
        </p:nvPicPr>
        <p:blipFill>
          <a:blip r:embed="rId5">
            <a:alphaModFix amt="50000"/>
          </a:blip>
          <a:srcRect l="-46" t="15294" r="879" b="177"/>
          <a:stretch>
            <a:fillRect/>
          </a:stretch>
        </p:blipFill>
        <p:spPr bwMode="auto">
          <a:xfrm rot="5400000">
            <a:off x="-2645569" y="2653507"/>
            <a:ext cx="6842125" cy="1535112"/>
          </a:xfrm>
          <a:prstGeom prst="rect">
            <a:avLst/>
          </a:prstGeom>
          <a:noFill/>
          <a:ln w="9525">
            <a:noFill/>
            <a:miter lim="800000"/>
            <a:headEnd/>
            <a:tailEnd/>
          </a:ln>
        </p:spPr>
      </p:pic>
      <p:grpSp>
        <p:nvGrpSpPr>
          <p:cNvPr id="2" name="Group 3"/>
          <p:cNvGrpSpPr>
            <a:grpSpLocks/>
          </p:cNvGrpSpPr>
          <p:nvPr/>
        </p:nvGrpSpPr>
        <p:grpSpPr bwMode="auto">
          <a:xfrm>
            <a:off x="304800" y="2819400"/>
            <a:ext cx="338138" cy="274638"/>
            <a:chOff x="1197" y="1693"/>
            <a:chExt cx="213" cy="173"/>
          </a:xfrm>
        </p:grpSpPr>
        <p:sp>
          <p:nvSpPr>
            <p:cNvPr id="4112" name="Oval 4"/>
            <p:cNvSpPr>
              <a:spLocks noChangeArrowheads="1"/>
            </p:cNvSpPr>
            <p:nvPr/>
          </p:nvSpPr>
          <p:spPr bwMode="auto">
            <a:xfrm>
              <a:off x="1255" y="1731"/>
              <a:ext cx="96" cy="96"/>
            </a:xfrm>
            <a:prstGeom prst="ellipse">
              <a:avLst/>
            </a:prstGeom>
            <a:noFill/>
            <a:ln w="28575">
              <a:solidFill>
                <a:schemeClr val="tx1"/>
              </a:solidFill>
              <a:round/>
              <a:headEnd/>
              <a:tailEnd/>
            </a:ln>
          </p:spPr>
          <p:txBody>
            <a:bodyPr wrap="none" anchor="ctr">
              <a:prstTxWarp prst="textNoShape">
                <a:avLst/>
              </a:prstTxWarp>
            </a:bodyPr>
            <a:lstStyle/>
            <a:p>
              <a:endParaRPr lang="en-US">
                <a:solidFill>
                  <a:prstClr val="black"/>
                </a:solidFill>
                <a:latin typeface="Calibri"/>
              </a:endParaRPr>
            </a:p>
          </p:txBody>
        </p:sp>
        <p:sp>
          <p:nvSpPr>
            <p:cNvPr id="4113" name="Rectangle 5"/>
            <p:cNvSpPr>
              <a:spLocks noChangeArrowheads="1"/>
            </p:cNvSpPr>
            <p:nvPr/>
          </p:nvSpPr>
          <p:spPr bwMode="auto">
            <a:xfrm>
              <a:off x="1197" y="1693"/>
              <a:ext cx="213" cy="173"/>
            </a:xfrm>
            <a:prstGeom prst="rect">
              <a:avLst/>
            </a:prstGeom>
            <a:noFill/>
            <a:ln w="9525">
              <a:noFill/>
              <a:miter lim="800000"/>
              <a:headEnd/>
              <a:tailEnd/>
            </a:ln>
          </p:spPr>
          <p:txBody>
            <a:bodyPr>
              <a:prstTxWarp prst="textNoShape">
                <a:avLst/>
              </a:prstTxWarp>
              <a:spAutoFit/>
            </a:bodyPr>
            <a:lstStyle/>
            <a:p>
              <a:pPr algn="ctr"/>
              <a:r>
                <a:rPr lang="en-US" sz="1200">
                  <a:solidFill>
                    <a:prstClr val="black"/>
                  </a:solidFill>
                  <a:latin typeface="Arial Black" pitchFamily="33" charset="0"/>
                </a:rPr>
                <a:t>X</a:t>
              </a:r>
            </a:p>
          </p:txBody>
        </p:sp>
      </p:grpSp>
      <p:sp>
        <p:nvSpPr>
          <p:cNvPr id="4108" name="TextBox 18"/>
          <p:cNvSpPr txBox="1">
            <a:spLocks noChangeArrowheads="1"/>
          </p:cNvSpPr>
          <p:nvPr/>
        </p:nvSpPr>
        <p:spPr bwMode="auto">
          <a:xfrm>
            <a:off x="673100" y="2020888"/>
            <a:ext cx="1285516" cy="646331"/>
          </a:xfrm>
          <a:prstGeom prst="rect">
            <a:avLst/>
          </a:prstGeom>
          <a:noFill/>
          <a:ln w="9525">
            <a:noFill/>
            <a:miter lim="800000"/>
            <a:headEnd/>
            <a:tailEnd/>
          </a:ln>
        </p:spPr>
        <p:txBody>
          <a:bodyPr wrap="none">
            <a:prstTxWarp prst="textNoShape">
              <a:avLst/>
            </a:prstTxWarp>
            <a:spAutoFit/>
          </a:bodyPr>
          <a:lstStyle/>
          <a:p>
            <a:r>
              <a:rPr lang="en-US" dirty="0" smtClean="0">
                <a:solidFill>
                  <a:prstClr val="black"/>
                </a:solidFill>
                <a:latin typeface="Times New Roman"/>
                <a:cs typeface="Times New Roman"/>
              </a:rPr>
              <a:t>Time Series</a:t>
            </a:r>
          </a:p>
          <a:p>
            <a:r>
              <a:rPr lang="en-US" dirty="0" smtClean="0">
                <a:solidFill>
                  <a:prstClr val="black"/>
                </a:solidFill>
                <a:latin typeface="Times New Roman"/>
                <a:cs typeface="Times New Roman"/>
              </a:rPr>
              <a:t>Station</a:t>
            </a:r>
          </a:p>
        </p:txBody>
      </p:sp>
      <p:cxnSp>
        <p:nvCxnSpPr>
          <p:cNvPr id="20" name="Straight Arrow Connector 19"/>
          <p:cNvCxnSpPr/>
          <p:nvPr/>
        </p:nvCxnSpPr>
        <p:spPr>
          <a:xfrm flipH="1">
            <a:off x="533400" y="2667000"/>
            <a:ext cx="304800" cy="2286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Rectangle 6"/>
          <p:cNvSpPr>
            <a:spLocks noChangeArrowheads="1"/>
          </p:cNvSpPr>
          <p:nvPr/>
        </p:nvSpPr>
        <p:spPr bwMode="auto">
          <a:xfrm>
            <a:off x="0" y="5842000"/>
            <a:ext cx="1327150" cy="10160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defRPr/>
            </a:pPr>
            <a:r>
              <a:rPr lang="en-US" sz="2000" dirty="0">
                <a:solidFill>
                  <a:prstClr val="white">
                    <a:lumMod val="50000"/>
                  </a:prstClr>
                </a:solidFill>
                <a:latin typeface="Calibri"/>
              </a:rPr>
              <a:t>Bottom</a:t>
            </a:r>
          </a:p>
          <a:p>
            <a:pPr algn="ctr">
              <a:defRPr/>
            </a:pPr>
            <a:r>
              <a:rPr lang="en-US" sz="2000" dirty="0">
                <a:solidFill>
                  <a:prstClr val="white">
                    <a:lumMod val="50000"/>
                  </a:prstClr>
                </a:solidFill>
                <a:latin typeface="Calibri"/>
              </a:rPr>
              <a:t>Oxygen</a:t>
            </a:r>
          </a:p>
          <a:p>
            <a:pPr algn="ctr">
              <a:defRPr/>
            </a:pPr>
            <a:r>
              <a:rPr lang="en-US" sz="2000" dirty="0">
                <a:solidFill>
                  <a:prstClr val="white">
                    <a:lumMod val="50000"/>
                  </a:prstClr>
                </a:solidFill>
                <a:latin typeface="Calibri"/>
              </a:rPr>
              <a:t>July, 2004</a:t>
            </a:r>
          </a:p>
        </p:txBody>
      </p:sp>
      <p:sp>
        <p:nvSpPr>
          <p:cNvPr id="22" name="TextBox 21"/>
          <p:cNvSpPr txBox="1"/>
          <p:nvPr/>
        </p:nvSpPr>
        <p:spPr>
          <a:xfrm rot="16200000">
            <a:off x="6189776" y="3683240"/>
            <a:ext cx="976236" cy="369332"/>
          </a:xfrm>
          <a:prstGeom prst="rect">
            <a:avLst/>
          </a:prstGeom>
          <a:noFill/>
        </p:spPr>
        <p:txBody>
          <a:bodyPr wrap="none">
            <a:spAutoFit/>
            <a:scene3d>
              <a:camera prst="orthographicFront"/>
              <a:lightRig rig="threePt" dir="t"/>
            </a:scene3d>
            <a:sp3d>
              <a:bevelT w="0" h="0"/>
            </a:sp3d>
          </a:bodyPr>
          <a:lstStyle/>
          <a:p>
            <a:pPr>
              <a:defRPr/>
            </a:pPr>
            <a:r>
              <a:rPr lang="en-US" dirty="0">
                <a:solidFill>
                  <a:prstClr val="white"/>
                </a:solidFill>
                <a:effectLst>
                  <a:outerShdw blurRad="50800" dist="38100" dir="2700000" algn="tl" rotWithShape="0">
                    <a:srgbClr val="000000">
                      <a:alpha val="43000"/>
                    </a:srgbClr>
                  </a:outerShdw>
                </a:effectLst>
                <a:latin typeface="Times New Roman"/>
                <a:cs typeface="Times New Roman"/>
              </a:rPr>
              <a:t>sub-</a:t>
            </a:r>
            <a:r>
              <a:rPr lang="en-US" dirty="0" err="1">
                <a:solidFill>
                  <a:prstClr val="white"/>
                </a:solidFill>
                <a:effectLst>
                  <a:outerShdw blurRad="50800" dist="38100" dir="2700000" algn="tl" rotWithShape="0">
                    <a:srgbClr val="000000">
                      <a:alpha val="43000"/>
                    </a:srgbClr>
                  </a:outerShdw>
                </a:effectLst>
                <a:latin typeface="Times New Roman"/>
                <a:cs typeface="Times New Roman"/>
              </a:rPr>
              <a:t>oxic</a:t>
            </a:r>
            <a:endParaRPr lang="en-US" dirty="0">
              <a:solidFill>
                <a:prstClr val="white"/>
              </a:solidFill>
              <a:effectLst>
                <a:outerShdw blurRad="50800" dist="38100" dir="2700000" algn="tl" rotWithShape="0">
                  <a:srgbClr val="000000">
                    <a:alpha val="43000"/>
                  </a:srgbClr>
                </a:outerShdw>
              </a:effectLst>
              <a:latin typeface="Times New Roman"/>
              <a:cs typeface="Times New Roman"/>
            </a:endParaRPr>
          </a:p>
        </p:txBody>
      </p:sp>
      <p:sp>
        <p:nvSpPr>
          <p:cNvPr id="4" name="TextBox 3"/>
          <p:cNvSpPr txBox="1"/>
          <p:nvPr/>
        </p:nvSpPr>
        <p:spPr>
          <a:xfrm>
            <a:off x="1958616" y="1017593"/>
            <a:ext cx="6944708" cy="830997"/>
          </a:xfrm>
          <a:prstGeom prst="rect">
            <a:avLst/>
          </a:prstGeom>
          <a:noFill/>
        </p:spPr>
        <p:txBody>
          <a:bodyPr wrap="square" rtlCol="0">
            <a:spAutoFit/>
          </a:bodyPr>
          <a:lstStyle/>
          <a:p>
            <a:pPr algn="ctr"/>
            <a:r>
              <a:rPr lang="en-US" sz="2400" dirty="0">
                <a:solidFill>
                  <a:prstClr val="black"/>
                </a:solidFill>
                <a:latin typeface="Times New Roman"/>
                <a:cs typeface="Times New Roman"/>
              </a:rPr>
              <a:t>Redox conditions </a:t>
            </a:r>
            <a:r>
              <a:rPr lang="en-US" sz="2400" dirty="0" smtClean="0">
                <a:solidFill>
                  <a:prstClr val="black"/>
                </a:solidFill>
                <a:latin typeface="Times New Roman"/>
                <a:cs typeface="Times New Roman"/>
              </a:rPr>
              <a:t>shifted over time:</a:t>
            </a:r>
          </a:p>
          <a:p>
            <a:pPr algn="ctr"/>
            <a:r>
              <a:rPr lang="en-US" sz="2400" dirty="0" smtClean="0">
                <a:solidFill>
                  <a:prstClr val="black"/>
                </a:solidFill>
                <a:latin typeface="Times New Roman"/>
                <a:cs typeface="Times New Roman"/>
              </a:rPr>
              <a:t>Hypoxic to </a:t>
            </a:r>
            <a:r>
              <a:rPr lang="en-US" sz="2400" dirty="0" err="1">
                <a:solidFill>
                  <a:prstClr val="black"/>
                </a:solidFill>
                <a:latin typeface="Times New Roman"/>
                <a:cs typeface="Times New Roman"/>
              </a:rPr>
              <a:t>s</a:t>
            </a:r>
            <a:r>
              <a:rPr lang="en-US" sz="2400" dirty="0" err="1" smtClean="0">
                <a:solidFill>
                  <a:prstClr val="black"/>
                </a:solidFill>
                <a:latin typeface="Times New Roman"/>
                <a:cs typeface="Times New Roman"/>
              </a:rPr>
              <a:t>uboxic</a:t>
            </a:r>
            <a:r>
              <a:rPr lang="en-US" sz="2400" dirty="0" smtClean="0">
                <a:solidFill>
                  <a:prstClr val="black"/>
                </a:solidFill>
                <a:latin typeface="Times New Roman"/>
                <a:cs typeface="Times New Roman"/>
              </a:rPr>
              <a:t> to </a:t>
            </a:r>
            <a:r>
              <a:rPr lang="en-US" sz="2400" dirty="0" err="1" smtClean="0">
                <a:solidFill>
                  <a:prstClr val="black"/>
                </a:solidFill>
                <a:latin typeface="Times New Roman"/>
                <a:cs typeface="Times New Roman"/>
              </a:rPr>
              <a:t>sulfidic</a:t>
            </a:r>
            <a:r>
              <a:rPr lang="en-US" sz="2400" dirty="0" smtClean="0">
                <a:solidFill>
                  <a:prstClr val="black"/>
                </a:solidFill>
                <a:latin typeface="Times New Roman"/>
                <a:cs typeface="Times New Roman"/>
              </a:rPr>
              <a:t> to </a:t>
            </a:r>
            <a:r>
              <a:rPr lang="en-US" sz="2400" dirty="0" err="1" smtClean="0">
                <a:solidFill>
                  <a:prstClr val="black"/>
                </a:solidFill>
                <a:latin typeface="Times New Roman"/>
                <a:cs typeface="Times New Roman"/>
              </a:rPr>
              <a:t>suboxic</a:t>
            </a:r>
            <a:r>
              <a:rPr lang="en-US" sz="2400" dirty="0" smtClean="0">
                <a:solidFill>
                  <a:prstClr val="black"/>
                </a:solidFill>
                <a:latin typeface="Times New Roman"/>
                <a:cs typeface="Times New Roman"/>
              </a:rPr>
              <a:t> to hypoxic</a:t>
            </a:r>
            <a:endParaRPr lang="en-US" sz="2400" dirty="0">
              <a:solidFill>
                <a:prstClr val="black"/>
              </a:solidFill>
              <a:latin typeface="Calibri"/>
            </a:endParaRPr>
          </a:p>
        </p:txBody>
      </p:sp>
      <p:sp>
        <p:nvSpPr>
          <p:cNvPr id="23" name="Rectangle 22"/>
          <p:cNvSpPr/>
          <p:nvPr/>
        </p:nvSpPr>
        <p:spPr>
          <a:xfrm>
            <a:off x="1530230" y="0"/>
            <a:ext cx="7613770" cy="707886"/>
          </a:xfrm>
          <a:prstGeom prst="rect">
            <a:avLst/>
          </a:prstGeom>
        </p:spPr>
        <p:txBody>
          <a:bodyPr wrap="square">
            <a:spAutoFit/>
          </a:bodyPr>
          <a:lstStyle/>
          <a:p>
            <a:pPr marL="285750" indent="-285750" algn="ctr">
              <a:defRPr/>
            </a:pPr>
            <a:r>
              <a:rPr lang="en-US" sz="4000" dirty="0" smtClean="0">
                <a:solidFill>
                  <a:prstClr val="black"/>
                </a:solidFill>
                <a:latin typeface="Times New Roman"/>
                <a:cs typeface="Times New Roman"/>
              </a:rPr>
              <a:t>Time Series</a:t>
            </a:r>
          </a:p>
        </p:txBody>
      </p:sp>
      <p:sp>
        <p:nvSpPr>
          <p:cNvPr id="24" name="TextBox 23"/>
          <p:cNvSpPr txBox="1"/>
          <p:nvPr/>
        </p:nvSpPr>
        <p:spPr>
          <a:xfrm>
            <a:off x="1972695" y="1848590"/>
            <a:ext cx="620683" cy="369332"/>
          </a:xfrm>
          <a:prstGeom prst="rect">
            <a:avLst/>
          </a:prstGeom>
          <a:noFill/>
        </p:spPr>
        <p:txBody>
          <a:bodyPr wrap="none" rtlCol="0">
            <a:spAutoFit/>
          </a:bodyPr>
          <a:lstStyle/>
          <a:p>
            <a:r>
              <a:rPr lang="en-US" dirty="0" smtClean="0">
                <a:solidFill>
                  <a:prstClr val="black"/>
                </a:solidFill>
                <a:latin typeface="Times New Roman"/>
                <a:cs typeface="Times New Roman"/>
              </a:rPr>
              <a:t>May</a:t>
            </a:r>
            <a:endParaRPr lang="en-US" dirty="0">
              <a:solidFill>
                <a:prstClr val="black"/>
              </a:solidFill>
              <a:latin typeface="Times New Roman"/>
              <a:cs typeface="Times New Roman"/>
            </a:endParaRPr>
          </a:p>
        </p:txBody>
      </p:sp>
      <p:sp>
        <p:nvSpPr>
          <p:cNvPr id="25" name="TextBox 24"/>
          <p:cNvSpPr txBox="1"/>
          <p:nvPr/>
        </p:nvSpPr>
        <p:spPr>
          <a:xfrm>
            <a:off x="7409935" y="1902630"/>
            <a:ext cx="928459" cy="369332"/>
          </a:xfrm>
          <a:prstGeom prst="rect">
            <a:avLst/>
          </a:prstGeom>
          <a:noFill/>
        </p:spPr>
        <p:txBody>
          <a:bodyPr wrap="none" rtlCol="0">
            <a:spAutoFit/>
          </a:bodyPr>
          <a:lstStyle/>
          <a:p>
            <a:r>
              <a:rPr lang="en-US" dirty="0" smtClean="0">
                <a:solidFill>
                  <a:prstClr val="black"/>
                </a:solidFill>
                <a:latin typeface="Times New Roman"/>
                <a:cs typeface="Times New Roman"/>
              </a:rPr>
              <a:t>October</a:t>
            </a:r>
            <a:endParaRPr lang="en-US" dirty="0">
              <a:solidFill>
                <a:prstClr val="black"/>
              </a:solidFill>
              <a:latin typeface="Times New Roman"/>
              <a:cs typeface="Times New Roman"/>
            </a:endParaRPr>
          </a:p>
        </p:txBody>
      </p:sp>
      <p:cxnSp>
        <p:nvCxnSpPr>
          <p:cNvPr id="27" name="Straight Arrow Connector 26"/>
          <p:cNvCxnSpPr/>
          <p:nvPr/>
        </p:nvCxnSpPr>
        <p:spPr>
          <a:xfrm>
            <a:off x="2593378" y="2082822"/>
            <a:ext cx="4816557"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5825293" y="6403182"/>
            <a:ext cx="3318707" cy="369332"/>
          </a:xfrm>
          <a:prstGeom prst="rect">
            <a:avLst/>
          </a:prstGeom>
          <a:noFill/>
        </p:spPr>
        <p:txBody>
          <a:bodyPr wrap="square" rtlCol="0">
            <a:spAutoFit/>
          </a:bodyPr>
          <a:lstStyle/>
          <a:p>
            <a:pPr algn="r"/>
            <a:r>
              <a:rPr lang="en-US" dirty="0" smtClean="0"/>
              <a:t>Slide Courtesy M. Doherty</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screen">
            <a:extLst>
              <a:ext uri="{28A0092B-C50C-407E-A947-70E740481C1C}">
                <a14:useLocalDpi xmlns:a14="http://schemas.microsoft.com/office/drawing/2010/main"/>
              </a:ext>
            </a:extLst>
          </a:blip>
          <a:srcRect l="-9" r="-9"/>
          <a:stretch>
            <a:fillRect/>
          </a:stretch>
        </p:blipFill>
        <p:spPr>
          <a:xfrm>
            <a:off x="0" y="-27784"/>
            <a:ext cx="9182654" cy="6885784"/>
          </a:xfrm>
        </p:spPr>
      </p:pic>
    </p:spTree>
    <p:extLst>
      <p:ext uri="{BB962C8B-B14F-4D97-AF65-F5344CB8AC3E}">
        <p14:creationId xmlns:p14="http://schemas.microsoft.com/office/powerpoint/2010/main" val="1335530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LateJulycut"/>
          <p:cNvPicPr>
            <a:picLocks noChangeAspect="1" noChangeArrowheads="1"/>
          </p:cNvPicPr>
          <p:nvPr/>
        </p:nvPicPr>
        <p:blipFill>
          <a:blip r:embed="rId3">
            <a:alphaModFix amt="50000"/>
          </a:blip>
          <a:srcRect l="-46" t="15294" r="879" b="177"/>
          <a:stretch>
            <a:fillRect/>
          </a:stretch>
        </p:blipFill>
        <p:spPr bwMode="auto">
          <a:xfrm rot="5400000">
            <a:off x="-2645569" y="2653507"/>
            <a:ext cx="6842125" cy="1535112"/>
          </a:xfrm>
          <a:prstGeom prst="rect">
            <a:avLst/>
          </a:prstGeom>
          <a:noFill/>
          <a:ln w="9525">
            <a:noFill/>
            <a:miter lim="800000"/>
            <a:headEnd/>
            <a:tailEnd/>
          </a:ln>
        </p:spPr>
      </p:pic>
      <p:grpSp>
        <p:nvGrpSpPr>
          <p:cNvPr id="2" name="Group 3"/>
          <p:cNvGrpSpPr>
            <a:grpSpLocks/>
          </p:cNvGrpSpPr>
          <p:nvPr/>
        </p:nvGrpSpPr>
        <p:grpSpPr bwMode="auto">
          <a:xfrm>
            <a:off x="304800" y="2819400"/>
            <a:ext cx="338138" cy="274638"/>
            <a:chOff x="1197" y="1693"/>
            <a:chExt cx="213" cy="173"/>
          </a:xfrm>
        </p:grpSpPr>
        <p:sp>
          <p:nvSpPr>
            <p:cNvPr id="17" name="Oval 4"/>
            <p:cNvSpPr>
              <a:spLocks noChangeArrowheads="1"/>
            </p:cNvSpPr>
            <p:nvPr/>
          </p:nvSpPr>
          <p:spPr bwMode="auto">
            <a:xfrm>
              <a:off x="1255" y="1731"/>
              <a:ext cx="96" cy="96"/>
            </a:xfrm>
            <a:prstGeom prst="ellipse">
              <a:avLst/>
            </a:prstGeom>
            <a:noFill/>
            <a:ln w="28575">
              <a:solidFill>
                <a:schemeClr val="tx1"/>
              </a:solidFill>
              <a:round/>
              <a:headEnd/>
              <a:tailEnd/>
            </a:ln>
          </p:spPr>
          <p:txBody>
            <a:bodyPr wrap="none" anchor="ctr">
              <a:prstTxWarp prst="textNoShape">
                <a:avLst/>
              </a:prstTxWarp>
            </a:bodyPr>
            <a:lstStyle/>
            <a:p>
              <a:endParaRPr lang="en-US">
                <a:solidFill>
                  <a:prstClr val="black"/>
                </a:solidFill>
                <a:latin typeface="Calibri"/>
              </a:endParaRPr>
            </a:p>
          </p:txBody>
        </p:sp>
        <p:sp>
          <p:nvSpPr>
            <p:cNvPr id="18" name="Rectangle 5"/>
            <p:cNvSpPr>
              <a:spLocks noChangeArrowheads="1"/>
            </p:cNvSpPr>
            <p:nvPr/>
          </p:nvSpPr>
          <p:spPr bwMode="auto">
            <a:xfrm>
              <a:off x="1197" y="1693"/>
              <a:ext cx="213" cy="173"/>
            </a:xfrm>
            <a:prstGeom prst="rect">
              <a:avLst/>
            </a:prstGeom>
            <a:noFill/>
            <a:ln w="9525">
              <a:noFill/>
              <a:miter lim="800000"/>
              <a:headEnd/>
              <a:tailEnd/>
            </a:ln>
          </p:spPr>
          <p:txBody>
            <a:bodyPr>
              <a:prstTxWarp prst="textNoShape">
                <a:avLst/>
              </a:prstTxWarp>
              <a:spAutoFit/>
            </a:bodyPr>
            <a:lstStyle/>
            <a:p>
              <a:pPr algn="ctr"/>
              <a:r>
                <a:rPr lang="en-US" sz="1200">
                  <a:solidFill>
                    <a:prstClr val="black"/>
                  </a:solidFill>
                  <a:latin typeface="Arial Black" pitchFamily="33" charset="0"/>
                </a:rPr>
                <a:t>X</a:t>
              </a:r>
            </a:p>
          </p:txBody>
        </p:sp>
      </p:grpSp>
      <p:sp>
        <p:nvSpPr>
          <p:cNvPr id="19" name="TextBox 18"/>
          <p:cNvSpPr txBox="1">
            <a:spLocks noChangeArrowheads="1"/>
          </p:cNvSpPr>
          <p:nvPr/>
        </p:nvSpPr>
        <p:spPr bwMode="auto">
          <a:xfrm>
            <a:off x="673100" y="2020888"/>
            <a:ext cx="1285516" cy="646331"/>
          </a:xfrm>
          <a:prstGeom prst="rect">
            <a:avLst/>
          </a:prstGeom>
          <a:noFill/>
          <a:ln w="9525">
            <a:noFill/>
            <a:miter lim="800000"/>
            <a:headEnd/>
            <a:tailEnd/>
          </a:ln>
        </p:spPr>
        <p:txBody>
          <a:bodyPr wrap="none">
            <a:prstTxWarp prst="textNoShape">
              <a:avLst/>
            </a:prstTxWarp>
            <a:spAutoFit/>
          </a:bodyPr>
          <a:lstStyle/>
          <a:p>
            <a:r>
              <a:rPr lang="en-US" dirty="0" smtClean="0">
                <a:solidFill>
                  <a:prstClr val="black"/>
                </a:solidFill>
                <a:latin typeface="Times New Roman"/>
                <a:cs typeface="Times New Roman"/>
              </a:rPr>
              <a:t>Time Series</a:t>
            </a:r>
          </a:p>
          <a:p>
            <a:r>
              <a:rPr lang="en-US" dirty="0" smtClean="0">
                <a:solidFill>
                  <a:prstClr val="black"/>
                </a:solidFill>
                <a:latin typeface="Times New Roman"/>
                <a:cs typeface="Times New Roman"/>
              </a:rPr>
              <a:t>Station</a:t>
            </a:r>
          </a:p>
        </p:txBody>
      </p:sp>
      <p:cxnSp>
        <p:nvCxnSpPr>
          <p:cNvPr id="20" name="Straight Arrow Connector 19"/>
          <p:cNvCxnSpPr/>
          <p:nvPr/>
        </p:nvCxnSpPr>
        <p:spPr>
          <a:xfrm flipH="1">
            <a:off x="533400" y="2667000"/>
            <a:ext cx="304800" cy="2286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Rectangle 6"/>
          <p:cNvSpPr>
            <a:spLocks noChangeArrowheads="1"/>
          </p:cNvSpPr>
          <p:nvPr/>
        </p:nvSpPr>
        <p:spPr bwMode="auto">
          <a:xfrm>
            <a:off x="0" y="5842000"/>
            <a:ext cx="1327150" cy="10160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defRPr/>
            </a:pPr>
            <a:r>
              <a:rPr lang="en-US" sz="2000" dirty="0">
                <a:solidFill>
                  <a:prstClr val="white">
                    <a:lumMod val="50000"/>
                  </a:prstClr>
                </a:solidFill>
                <a:latin typeface="Calibri"/>
              </a:rPr>
              <a:t>Bottom</a:t>
            </a:r>
          </a:p>
          <a:p>
            <a:pPr algn="ctr">
              <a:defRPr/>
            </a:pPr>
            <a:r>
              <a:rPr lang="en-US" sz="2000" dirty="0">
                <a:solidFill>
                  <a:prstClr val="white">
                    <a:lumMod val="50000"/>
                  </a:prstClr>
                </a:solidFill>
                <a:latin typeface="Calibri"/>
              </a:rPr>
              <a:t>Oxygen</a:t>
            </a:r>
          </a:p>
          <a:p>
            <a:pPr algn="ctr">
              <a:defRPr/>
            </a:pPr>
            <a:r>
              <a:rPr lang="en-US" sz="2000" dirty="0">
                <a:solidFill>
                  <a:prstClr val="white">
                    <a:lumMod val="50000"/>
                  </a:prstClr>
                </a:solidFill>
                <a:latin typeface="Calibri"/>
              </a:rPr>
              <a:t>July, 2004</a:t>
            </a:r>
          </a:p>
        </p:txBody>
      </p:sp>
      <p:sp>
        <p:nvSpPr>
          <p:cNvPr id="22" name="Rectangle 21"/>
          <p:cNvSpPr/>
          <p:nvPr/>
        </p:nvSpPr>
        <p:spPr>
          <a:xfrm>
            <a:off x="1530230" y="0"/>
            <a:ext cx="7613770" cy="707886"/>
          </a:xfrm>
          <a:prstGeom prst="rect">
            <a:avLst/>
          </a:prstGeom>
        </p:spPr>
        <p:txBody>
          <a:bodyPr wrap="square">
            <a:spAutoFit/>
          </a:bodyPr>
          <a:lstStyle/>
          <a:p>
            <a:pPr marL="285750" indent="-285750" algn="ctr">
              <a:defRPr/>
            </a:pPr>
            <a:r>
              <a:rPr lang="en-US" sz="4000" dirty="0" smtClean="0">
                <a:solidFill>
                  <a:prstClr val="black"/>
                </a:solidFill>
                <a:latin typeface="Times New Roman"/>
                <a:cs typeface="Times New Roman"/>
              </a:rPr>
              <a:t>Longitudinal Survey</a:t>
            </a:r>
          </a:p>
        </p:txBody>
      </p:sp>
      <p:pic>
        <p:nvPicPr>
          <p:cNvPr id="23" name="Content Placeholder 5" descr="LDZ_4_salinity.png"/>
          <p:cNvPicPr>
            <a:picLocks noChangeAspect="1"/>
          </p:cNvPicPr>
          <p:nvPr/>
        </p:nvPicPr>
        <p:blipFill>
          <a:blip r:embed="rId4"/>
          <a:srcRect l="9045" t="18787" r="8984" b="20729"/>
          <a:stretch>
            <a:fillRect/>
          </a:stretch>
        </p:blipFill>
        <p:spPr>
          <a:xfrm>
            <a:off x="0" y="3032125"/>
            <a:ext cx="9152851" cy="3372645"/>
          </a:xfrm>
          <a:prstGeom prst="rect">
            <a:avLst/>
          </a:prstGeom>
        </p:spPr>
      </p:pic>
      <p:sp>
        <p:nvSpPr>
          <p:cNvPr id="24" name="TextBox 23"/>
          <p:cNvSpPr txBox="1"/>
          <p:nvPr/>
        </p:nvSpPr>
        <p:spPr>
          <a:xfrm rot="16200000">
            <a:off x="-108831" y="4961610"/>
            <a:ext cx="1685544" cy="369332"/>
          </a:xfrm>
          <a:prstGeom prst="rect">
            <a:avLst/>
          </a:prstGeom>
          <a:noFill/>
        </p:spPr>
        <p:txBody>
          <a:bodyPr wrap="square">
            <a:spAutoFit/>
            <a:scene3d>
              <a:camera prst="orthographicFront"/>
              <a:lightRig rig="threePt" dir="t"/>
            </a:scene3d>
            <a:sp3d>
              <a:bevelT w="0" h="0"/>
            </a:sp3d>
          </a:bodyPr>
          <a:lstStyle/>
          <a:p>
            <a:pPr>
              <a:defRPr/>
            </a:pPr>
            <a:r>
              <a:rPr lang="en-US" b="1" dirty="0">
                <a:solidFill>
                  <a:srgbClr val="000000"/>
                </a:solidFill>
                <a:effectLst>
                  <a:outerShdw blurRad="50800" dist="38100" dir="2700000" algn="tl" rotWithShape="0">
                    <a:prstClr val="white">
                      <a:alpha val="43000"/>
                    </a:prstClr>
                  </a:outerShdw>
                </a:effectLst>
                <a:latin typeface="Times New Roman"/>
                <a:cs typeface="Times New Roman"/>
              </a:rPr>
              <a:t>Bay Bridge</a:t>
            </a:r>
          </a:p>
        </p:txBody>
      </p:sp>
      <p:sp>
        <p:nvSpPr>
          <p:cNvPr id="25" name="TextBox 24"/>
          <p:cNvSpPr txBox="1"/>
          <p:nvPr/>
        </p:nvSpPr>
        <p:spPr>
          <a:xfrm rot="16200000">
            <a:off x="5838208" y="4982623"/>
            <a:ext cx="1643517" cy="369332"/>
          </a:xfrm>
          <a:prstGeom prst="rect">
            <a:avLst/>
          </a:prstGeom>
          <a:noFill/>
        </p:spPr>
        <p:txBody>
          <a:bodyPr wrap="square">
            <a:spAutoFit/>
            <a:scene3d>
              <a:camera prst="orthographicFront"/>
              <a:lightRig rig="threePt" dir="t"/>
            </a:scene3d>
            <a:sp3d>
              <a:bevelT w="0" h="0"/>
            </a:sp3d>
          </a:bodyPr>
          <a:lstStyle/>
          <a:p>
            <a:pPr>
              <a:defRPr/>
            </a:pPr>
            <a:r>
              <a:rPr lang="en-US" b="1" dirty="0">
                <a:solidFill>
                  <a:prstClr val="black"/>
                </a:solidFill>
                <a:effectLst>
                  <a:outerShdw blurRad="50800" dist="38100" dir="2700000" algn="tl" rotWithShape="0">
                    <a:prstClr val="white">
                      <a:alpha val="43000"/>
                    </a:prstClr>
                  </a:outerShdw>
                </a:effectLst>
                <a:latin typeface="Times New Roman"/>
                <a:cs typeface="Times New Roman"/>
              </a:rPr>
              <a:t>Potomac R</a:t>
            </a:r>
          </a:p>
        </p:txBody>
      </p:sp>
      <p:sp>
        <p:nvSpPr>
          <p:cNvPr id="26" name="TextBox 25"/>
          <p:cNvSpPr txBox="1"/>
          <p:nvPr/>
        </p:nvSpPr>
        <p:spPr>
          <a:xfrm rot="16200000">
            <a:off x="4203828" y="4965822"/>
            <a:ext cx="1677119" cy="369332"/>
          </a:xfrm>
          <a:prstGeom prst="rect">
            <a:avLst/>
          </a:prstGeom>
          <a:noFill/>
        </p:spPr>
        <p:txBody>
          <a:bodyPr wrap="square">
            <a:spAutoFit/>
            <a:scene3d>
              <a:camera prst="orthographicFront"/>
              <a:lightRig rig="threePt" dir="t"/>
            </a:scene3d>
            <a:sp3d>
              <a:bevelT w="0" h="0"/>
            </a:sp3d>
          </a:bodyPr>
          <a:lstStyle/>
          <a:p>
            <a:pPr>
              <a:defRPr/>
            </a:pPr>
            <a:r>
              <a:rPr lang="en-US" b="1" dirty="0">
                <a:solidFill>
                  <a:prstClr val="black"/>
                </a:solidFill>
                <a:effectLst>
                  <a:outerShdw blurRad="50800" dist="38100" dir="2700000" algn="tl" rotWithShape="0">
                    <a:prstClr val="white">
                      <a:alpha val="43000"/>
                    </a:prstClr>
                  </a:outerShdw>
                </a:effectLst>
                <a:latin typeface="Times New Roman"/>
                <a:cs typeface="Times New Roman"/>
              </a:rPr>
              <a:t>Patuxent R</a:t>
            </a:r>
          </a:p>
        </p:txBody>
      </p:sp>
      <p:sp>
        <p:nvSpPr>
          <p:cNvPr id="27" name="TextBox 26"/>
          <p:cNvSpPr txBox="1"/>
          <p:nvPr/>
        </p:nvSpPr>
        <p:spPr>
          <a:xfrm rot="16200000">
            <a:off x="2179019" y="4895119"/>
            <a:ext cx="1818526" cy="369332"/>
          </a:xfrm>
          <a:prstGeom prst="rect">
            <a:avLst/>
          </a:prstGeom>
          <a:noFill/>
        </p:spPr>
        <p:txBody>
          <a:bodyPr wrap="square">
            <a:spAutoFit/>
            <a:scene3d>
              <a:camera prst="orthographicFront"/>
              <a:lightRig rig="threePt" dir="t"/>
            </a:scene3d>
            <a:sp3d>
              <a:bevelT w="0" h="0"/>
            </a:sp3d>
          </a:bodyPr>
          <a:lstStyle/>
          <a:p>
            <a:pPr>
              <a:defRPr/>
            </a:pPr>
            <a:r>
              <a:rPr lang="en-US" b="1" dirty="0" err="1">
                <a:solidFill>
                  <a:prstClr val="black"/>
                </a:solidFill>
                <a:effectLst>
                  <a:outerShdw blurRad="50800" dist="38100" dir="2700000" algn="tl" rotWithShape="0">
                    <a:prstClr val="white">
                      <a:alpha val="43000"/>
                    </a:prstClr>
                  </a:outerShdw>
                </a:effectLst>
                <a:latin typeface="Times New Roman"/>
                <a:cs typeface="Times New Roman"/>
              </a:rPr>
              <a:t>Choptank</a:t>
            </a:r>
            <a:r>
              <a:rPr lang="en-US" b="1" dirty="0">
                <a:solidFill>
                  <a:prstClr val="black"/>
                </a:solidFill>
                <a:effectLst>
                  <a:outerShdw blurRad="50800" dist="38100" dir="2700000" algn="tl" rotWithShape="0">
                    <a:prstClr val="white">
                      <a:alpha val="43000"/>
                    </a:prstClr>
                  </a:outerShdw>
                </a:effectLst>
                <a:latin typeface="Times New Roman"/>
                <a:cs typeface="Times New Roman"/>
              </a:rPr>
              <a:t> R</a:t>
            </a:r>
          </a:p>
        </p:txBody>
      </p:sp>
      <p:sp>
        <p:nvSpPr>
          <p:cNvPr id="28" name="TextBox 27"/>
          <p:cNvSpPr txBox="1"/>
          <p:nvPr/>
        </p:nvSpPr>
        <p:spPr>
          <a:xfrm rot="16200000">
            <a:off x="1118879" y="5017720"/>
            <a:ext cx="1521816" cy="369332"/>
          </a:xfrm>
          <a:prstGeom prst="rect">
            <a:avLst/>
          </a:prstGeom>
          <a:noFill/>
        </p:spPr>
        <p:txBody>
          <a:bodyPr wrap="square">
            <a:spAutoFit/>
            <a:scene3d>
              <a:camera prst="orthographicFront"/>
              <a:lightRig rig="threePt" dir="t"/>
            </a:scene3d>
            <a:sp3d>
              <a:bevelT w="0" h="0"/>
            </a:sp3d>
          </a:bodyPr>
          <a:lstStyle/>
          <a:p>
            <a:pPr>
              <a:defRPr/>
            </a:pPr>
            <a:r>
              <a:rPr lang="en-US" b="1" dirty="0">
                <a:solidFill>
                  <a:prstClr val="black"/>
                </a:solidFill>
                <a:effectLst>
                  <a:outerShdw blurRad="50800" dist="38100" dir="2700000" algn="tl" rotWithShape="0">
                    <a:prstClr val="white">
                      <a:alpha val="43000"/>
                    </a:prstClr>
                  </a:outerShdw>
                </a:effectLst>
                <a:latin typeface="Times New Roman"/>
                <a:cs typeface="Times New Roman"/>
              </a:rPr>
              <a:t>Chester R</a:t>
            </a:r>
          </a:p>
        </p:txBody>
      </p:sp>
      <p:sp>
        <p:nvSpPr>
          <p:cNvPr id="29" name="TextBox 2"/>
          <p:cNvSpPr txBox="1">
            <a:spLocks noChangeArrowheads="1"/>
          </p:cNvSpPr>
          <p:nvPr/>
        </p:nvSpPr>
        <p:spPr bwMode="auto">
          <a:xfrm>
            <a:off x="6475300" y="3498384"/>
            <a:ext cx="1666065" cy="523220"/>
          </a:xfrm>
          <a:prstGeom prst="rect">
            <a:avLst/>
          </a:prstGeom>
          <a:noFill/>
          <a:ln w="9525">
            <a:noFill/>
            <a:miter lim="800000"/>
            <a:headEnd/>
            <a:tailEnd/>
          </a:ln>
        </p:spPr>
        <p:txBody>
          <a:bodyPr wrap="square">
            <a:prstTxWarp prst="textNoShape">
              <a:avLst/>
            </a:prstTxWarp>
            <a:spAutoFit/>
          </a:bodyPr>
          <a:lstStyle/>
          <a:p>
            <a:r>
              <a:rPr lang="en-US" sz="2800" dirty="0">
                <a:solidFill>
                  <a:prstClr val="black"/>
                </a:solidFill>
                <a:latin typeface="Times New Roman"/>
                <a:cs typeface="Times New Roman"/>
              </a:rPr>
              <a:t>Salinity</a:t>
            </a:r>
          </a:p>
        </p:txBody>
      </p:sp>
      <p:sp>
        <p:nvSpPr>
          <p:cNvPr id="30" name="TextBox 29"/>
          <p:cNvSpPr txBox="1"/>
          <p:nvPr/>
        </p:nvSpPr>
        <p:spPr>
          <a:xfrm>
            <a:off x="5825293" y="6403182"/>
            <a:ext cx="3318707" cy="369332"/>
          </a:xfrm>
          <a:prstGeom prst="rect">
            <a:avLst/>
          </a:prstGeom>
          <a:noFill/>
        </p:spPr>
        <p:txBody>
          <a:bodyPr wrap="square" rtlCol="0">
            <a:spAutoFit/>
          </a:bodyPr>
          <a:lstStyle/>
          <a:p>
            <a:pPr algn="r"/>
            <a:r>
              <a:rPr lang="en-US" dirty="0" smtClean="0"/>
              <a:t>Slide Courtesy M. Doherty</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Content Placeholder 5" descr="LDZ_4_oxygen.png"/>
          <p:cNvPicPr>
            <a:picLocks noGrp="1" noChangeAspect="1"/>
          </p:cNvPicPr>
          <p:nvPr>
            <p:ph idx="1"/>
          </p:nvPr>
        </p:nvPicPr>
        <p:blipFill>
          <a:blip r:embed="rId3"/>
          <a:srcRect l="9045" t="19452" r="9482" b="21062"/>
          <a:stretch>
            <a:fillRect/>
          </a:stretch>
        </p:blipFill>
        <p:spPr>
          <a:xfrm>
            <a:off x="1860356" y="1942477"/>
            <a:ext cx="7018338" cy="2559050"/>
          </a:xfrm>
        </p:spPr>
      </p:pic>
      <p:pic>
        <p:nvPicPr>
          <p:cNvPr id="7170" name="Content Placeholder 9" descr="LDZ_4_denitrification.png"/>
          <p:cNvPicPr>
            <a:picLocks noChangeAspect="1"/>
          </p:cNvPicPr>
          <p:nvPr/>
        </p:nvPicPr>
        <p:blipFill>
          <a:blip r:embed="rId4"/>
          <a:srcRect l="9212" t="23772" r="8652" b="20729"/>
          <a:stretch>
            <a:fillRect/>
          </a:stretch>
        </p:blipFill>
        <p:spPr bwMode="auto">
          <a:xfrm>
            <a:off x="1882581" y="4196727"/>
            <a:ext cx="7075488" cy="2387600"/>
          </a:xfrm>
          <a:prstGeom prst="rect">
            <a:avLst/>
          </a:prstGeom>
          <a:noFill/>
          <a:ln w="9525">
            <a:noFill/>
            <a:miter lim="800000"/>
            <a:headEnd/>
            <a:tailEnd/>
          </a:ln>
        </p:spPr>
      </p:pic>
      <p:pic>
        <p:nvPicPr>
          <p:cNvPr id="7171" name="Picture 2" descr="LateJulycut"/>
          <p:cNvPicPr>
            <a:picLocks noChangeAspect="1" noChangeArrowheads="1"/>
          </p:cNvPicPr>
          <p:nvPr/>
        </p:nvPicPr>
        <p:blipFill>
          <a:blip r:embed="rId5">
            <a:alphaModFix amt="50000"/>
          </a:blip>
          <a:srcRect l="-46" t="15294" r="879" b="177"/>
          <a:stretch>
            <a:fillRect/>
          </a:stretch>
        </p:blipFill>
        <p:spPr bwMode="auto">
          <a:xfrm rot="5400000">
            <a:off x="-2645569" y="2653507"/>
            <a:ext cx="6842125" cy="1535112"/>
          </a:xfrm>
          <a:prstGeom prst="rect">
            <a:avLst/>
          </a:prstGeom>
          <a:noFill/>
          <a:ln w="9525">
            <a:noFill/>
            <a:miter lim="800000"/>
            <a:headEnd/>
            <a:tailEnd/>
          </a:ln>
        </p:spPr>
      </p:pic>
      <p:grpSp>
        <p:nvGrpSpPr>
          <p:cNvPr id="2" name="Group 3"/>
          <p:cNvGrpSpPr>
            <a:grpSpLocks/>
          </p:cNvGrpSpPr>
          <p:nvPr/>
        </p:nvGrpSpPr>
        <p:grpSpPr bwMode="auto">
          <a:xfrm>
            <a:off x="304800" y="2819400"/>
            <a:ext cx="338138" cy="274638"/>
            <a:chOff x="1197" y="1693"/>
            <a:chExt cx="213" cy="173"/>
          </a:xfrm>
        </p:grpSpPr>
        <p:sp>
          <p:nvSpPr>
            <p:cNvPr id="7193" name="Oval 4"/>
            <p:cNvSpPr>
              <a:spLocks noChangeArrowheads="1"/>
            </p:cNvSpPr>
            <p:nvPr/>
          </p:nvSpPr>
          <p:spPr bwMode="auto">
            <a:xfrm>
              <a:off x="1255" y="1731"/>
              <a:ext cx="96" cy="96"/>
            </a:xfrm>
            <a:prstGeom prst="ellipse">
              <a:avLst/>
            </a:prstGeom>
            <a:noFill/>
            <a:ln w="28575">
              <a:solidFill>
                <a:schemeClr val="tx1"/>
              </a:solidFill>
              <a:round/>
              <a:headEnd/>
              <a:tailEnd/>
            </a:ln>
          </p:spPr>
          <p:txBody>
            <a:bodyPr wrap="none" anchor="ctr">
              <a:prstTxWarp prst="textNoShape">
                <a:avLst/>
              </a:prstTxWarp>
            </a:bodyPr>
            <a:lstStyle/>
            <a:p>
              <a:endParaRPr lang="en-US">
                <a:solidFill>
                  <a:prstClr val="black"/>
                </a:solidFill>
                <a:latin typeface="Calibri"/>
              </a:endParaRPr>
            </a:p>
          </p:txBody>
        </p:sp>
        <p:sp>
          <p:nvSpPr>
            <p:cNvPr id="7194" name="Rectangle 5"/>
            <p:cNvSpPr>
              <a:spLocks noChangeArrowheads="1"/>
            </p:cNvSpPr>
            <p:nvPr/>
          </p:nvSpPr>
          <p:spPr bwMode="auto">
            <a:xfrm>
              <a:off x="1197" y="1693"/>
              <a:ext cx="213" cy="173"/>
            </a:xfrm>
            <a:prstGeom prst="rect">
              <a:avLst/>
            </a:prstGeom>
            <a:noFill/>
            <a:ln w="9525">
              <a:noFill/>
              <a:miter lim="800000"/>
              <a:headEnd/>
              <a:tailEnd/>
            </a:ln>
          </p:spPr>
          <p:txBody>
            <a:bodyPr>
              <a:prstTxWarp prst="textNoShape">
                <a:avLst/>
              </a:prstTxWarp>
              <a:spAutoFit/>
            </a:bodyPr>
            <a:lstStyle/>
            <a:p>
              <a:pPr algn="ctr"/>
              <a:r>
                <a:rPr lang="en-US" sz="1200">
                  <a:solidFill>
                    <a:prstClr val="black"/>
                  </a:solidFill>
                  <a:latin typeface="Arial Black" pitchFamily="33" charset="0"/>
                </a:rPr>
                <a:t>X</a:t>
              </a:r>
            </a:p>
          </p:txBody>
        </p:sp>
      </p:grpSp>
      <p:grpSp>
        <p:nvGrpSpPr>
          <p:cNvPr id="3" name="Group 3"/>
          <p:cNvGrpSpPr>
            <a:grpSpLocks/>
          </p:cNvGrpSpPr>
          <p:nvPr/>
        </p:nvGrpSpPr>
        <p:grpSpPr bwMode="auto">
          <a:xfrm>
            <a:off x="609600" y="4495800"/>
            <a:ext cx="338138" cy="274638"/>
            <a:chOff x="1197" y="1693"/>
            <a:chExt cx="213" cy="173"/>
          </a:xfrm>
        </p:grpSpPr>
        <p:sp>
          <p:nvSpPr>
            <p:cNvPr id="7191" name="Oval 4"/>
            <p:cNvSpPr>
              <a:spLocks noChangeArrowheads="1"/>
            </p:cNvSpPr>
            <p:nvPr/>
          </p:nvSpPr>
          <p:spPr bwMode="auto">
            <a:xfrm>
              <a:off x="1255" y="1731"/>
              <a:ext cx="96" cy="96"/>
            </a:xfrm>
            <a:prstGeom prst="ellipse">
              <a:avLst/>
            </a:prstGeom>
            <a:noFill/>
            <a:ln w="28575">
              <a:solidFill>
                <a:schemeClr val="tx1"/>
              </a:solidFill>
              <a:round/>
              <a:headEnd/>
              <a:tailEnd/>
            </a:ln>
          </p:spPr>
          <p:txBody>
            <a:bodyPr wrap="none" anchor="ctr">
              <a:prstTxWarp prst="textNoShape">
                <a:avLst/>
              </a:prstTxWarp>
            </a:bodyPr>
            <a:lstStyle/>
            <a:p>
              <a:endParaRPr lang="en-US">
                <a:solidFill>
                  <a:prstClr val="black"/>
                </a:solidFill>
                <a:latin typeface="Calibri"/>
              </a:endParaRPr>
            </a:p>
          </p:txBody>
        </p:sp>
        <p:sp>
          <p:nvSpPr>
            <p:cNvPr id="7192" name="Rectangle 5"/>
            <p:cNvSpPr>
              <a:spLocks noChangeArrowheads="1"/>
            </p:cNvSpPr>
            <p:nvPr/>
          </p:nvSpPr>
          <p:spPr bwMode="auto">
            <a:xfrm>
              <a:off x="1197" y="1693"/>
              <a:ext cx="213" cy="173"/>
            </a:xfrm>
            <a:prstGeom prst="rect">
              <a:avLst/>
            </a:prstGeom>
            <a:noFill/>
            <a:ln w="9525">
              <a:noFill/>
              <a:miter lim="800000"/>
              <a:headEnd/>
              <a:tailEnd/>
            </a:ln>
          </p:spPr>
          <p:txBody>
            <a:bodyPr>
              <a:prstTxWarp prst="textNoShape">
                <a:avLst/>
              </a:prstTxWarp>
              <a:spAutoFit/>
            </a:bodyPr>
            <a:lstStyle/>
            <a:p>
              <a:pPr algn="ctr"/>
              <a:r>
                <a:rPr lang="en-US" sz="1200">
                  <a:solidFill>
                    <a:prstClr val="black"/>
                  </a:solidFill>
                  <a:latin typeface="Arial Black" pitchFamily="33" charset="0"/>
                </a:rPr>
                <a:t>X</a:t>
              </a:r>
            </a:p>
          </p:txBody>
        </p:sp>
      </p:grpSp>
      <p:grpSp>
        <p:nvGrpSpPr>
          <p:cNvPr id="4" name="Group 3"/>
          <p:cNvGrpSpPr>
            <a:grpSpLocks/>
          </p:cNvGrpSpPr>
          <p:nvPr/>
        </p:nvGrpSpPr>
        <p:grpSpPr bwMode="auto">
          <a:xfrm>
            <a:off x="457200" y="3276600"/>
            <a:ext cx="338138" cy="274638"/>
            <a:chOff x="1197" y="1693"/>
            <a:chExt cx="213" cy="173"/>
          </a:xfrm>
        </p:grpSpPr>
        <p:sp>
          <p:nvSpPr>
            <p:cNvPr id="7189" name="Oval 4"/>
            <p:cNvSpPr>
              <a:spLocks noChangeArrowheads="1"/>
            </p:cNvSpPr>
            <p:nvPr/>
          </p:nvSpPr>
          <p:spPr bwMode="auto">
            <a:xfrm>
              <a:off x="1255" y="1731"/>
              <a:ext cx="96" cy="96"/>
            </a:xfrm>
            <a:prstGeom prst="ellipse">
              <a:avLst/>
            </a:prstGeom>
            <a:noFill/>
            <a:ln w="28575">
              <a:solidFill>
                <a:schemeClr val="tx1"/>
              </a:solidFill>
              <a:round/>
              <a:headEnd/>
              <a:tailEnd/>
            </a:ln>
          </p:spPr>
          <p:txBody>
            <a:bodyPr wrap="none" anchor="ctr">
              <a:prstTxWarp prst="textNoShape">
                <a:avLst/>
              </a:prstTxWarp>
            </a:bodyPr>
            <a:lstStyle/>
            <a:p>
              <a:endParaRPr lang="en-US">
                <a:solidFill>
                  <a:prstClr val="black"/>
                </a:solidFill>
                <a:latin typeface="Calibri"/>
              </a:endParaRPr>
            </a:p>
          </p:txBody>
        </p:sp>
        <p:sp>
          <p:nvSpPr>
            <p:cNvPr id="7190" name="Rectangle 5"/>
            <p:cNvSpPr>
              <a:spLocks noChangeArrowheads="1"/>
            </p:cNvSpPr>
            <p:nvPr/>
          </p:nvSpPr>
          <p:spPr bwMode="auto">
            <a:xfrm>
              <a:off x="1197" y="1693"/>
              <a:ext cx="213" cy="173"/>
            </a:xfrm>
            <a:prstGeom prst="rect">
              <a:avLst/>
            </a:prstGeom>
            <a:noFill/>
            <a:ln w="9525">
              <a:noFill/>
              <a:miter lim="800000"/>
              <a:headEnd/>
              <a:tailEnd/>
            </a:ln>
          </p:spPr>
          <p:txBody>
            <a:bodyPr>
              <a:prstTxWarp prst="textNoShape">
                <a:avLst/>
              </a:prstTxWarp>
              <a:spAutoFit/>
            </a:bodyPr>
            <a:lstStyle/>
            <a:p>
              <a:pPr algn="ctr"/>
              <a:r>
                <a:rPr lang="en-US" sz="1200">
                  <a:solidFill>
                    <a:prstClr val="black"/>
                  </a:solidFill>
                  <a:latin typeface="Arial Black" pitchFamily="33" charset="0"/>
                </a:rPr>
                <a:t>X</a:t>
              </a:r>
            </a:p>
          </p:txBody>
        </p:sp>
      </p:grpSp>
      <p:grpSp>
        <p:nvGrpSpPr>
          <p:cNvPr id="5" name="Group 3"/>
          <p:cNvGrpSpPr>
            <a:grpSpLocks/>
          </p:cNvGrpSpPr>
          <p:nvPr/>
        </p:nvGrpSpPr>
        <p:grpSpPr bwMode="auto">
          <a:xfrm>
            <a:off x="576263" y="3581400"/>
            <a:ext cx="338137" cy="274638"/>
            <a:chOff x="1197" y="1693"/>
            <a:chExt cx="213" cy="173"/>
          </a:xfrm>
        </p:grpSpPr>
        <p:sp>
          <p:nvSpPr>
            <p:cNvPr id="7187" name="Oval 4"/>
            <p:cNvSpPr>
              <a:spLocks noChangeArrowheads="1"/>
            </p:cNvSpPr>
            <p:nvPr/>
          </p:nvSpPr>
          <p:spPr bwMode="auto">
            <a:xfrm>
              <a:off x="1255" y="1731"/>
              <a:ext cx="96" cy="96"/>
            </a:xfrm>
            <a:prstGeom prst="ellipse">
              <a:avLst/>
            </a:prstGeom>
            <a:noFill/>
            <a:ln w="28575">
              <a:solidFill>
                <a:schemeClr val="tx1"/>
              </a:solidFill>
              <a:round/>
              <a:headEnd/>
              <a:tailEnd/>
            </a:ln>
          </p:spPr>
          <p:txBody>
            <a:bodyPr wrap="none" anchor="ctr">
              <a:prstTxWarp prst="textNoShape">
                <a:avLst/>
              </a:prstTxWarp>
            </a:bodyPr>
            <a:lstStyle/>
            <a:p>
              <a:endParaRPr lang="en-US">
                <a:solidFill>
                  <a:prstClr val="black"/>
                </a:solidFill>
                <a:latin typeface="Calibri"/>
              </a:endParaRPr>
            </a:p>
          </p:txBody>
        </p:sp>
        <p:sp>
          <p:nvSpPr>
            <p:cNvPr id="7188" name="Rectangle 5"/>
            <p:cNvSpPr>
              <a:spLocks noChangeArrowheads="1"/>
            </p:cNvSpPr>
            <p:nvPr/>
          </p:nvSpPr>
          <p:spPr bwMode="auto">
            <a:xfrm>
              <a:off x="1197" y="1693"/>
              <a:ext cx="213" cy="173"/>
            </a:xfrm>
            <a:prstGeom prst="rect">
              <a:avLst/>
            </a:prstGeom>
            <a:noFill/>
            <a:ln w="9525">
              <a:noFill/>
              <a:miter lim="800000"/>
              <a:headEnd/>
              <a:tailEnd/>
            </a:ln>
          </p:spPr>
          <p:txBody>
            <a:bodyPr>
              <a:prstTxWarp prst="textNoShape">
                <a:avLst/>
              </a:prstTxWarp>
              <a:spAutoFit/>
            </a:bodyPr>
            <a:lstStyle/>
            <a:p>
              <a:pPr algn="ctr"/>
              <a:r>
                <a:rPr lang="en-US" sz="1200">
                  <a:solidFill>
                    <a:prstClr val="black"/>
                  </a:solidFill>
                  <a:latin typeface="Arial Black" pitchFamily="33" charset="0"/>
                </a:rPr>
                <a:t>X</a:t>
              </a:r>
            </a:p>
          </p:txBody>
        </p:sp>
      </p:grpSp>
      <p:grpSp>
        <p:nvGrpSpPr>
          <p:cNvPr id="6" name="Group 3"/>
          <p:cNvGrpSpPr>
            <a:grpSpLocks/>
          </p:cNvGrpSpPr>
          <p:nvPr/>
        </p:nvGrpSpPr>
        <p:grpSpPr bwMode="auto">
          <a:xfrm>
            <a:off x="228600" y="1706563"/>
            <a:ext cx="338138" cy="274637"/>
            <a:chOff x="1197" y="1693"/>
            <a:chExt cx="213" cy="173"/>
          </a:xfrm>
        </p:grpSpPr>
        <p:sp>
          <p:nvSpPr>
            <p:cNvPr id="7185" name="Oval 4"/>
            <p:cNvSpPr>
              <a:spLocks noChangeArrowheads="1"/>
            </p:cNvSpPr>
            <p:nvPr/>
          </p:nvSpPr>
          <p:spPr bwMode="auto">
            <a:xfrm>
              <a:off x="1255" y="1731"/>
              <a:ext cx="96" cy="96"/>
            </a:xfrm>
            <a:prstGeom prst="ellipse">
              <a:avLst/>
            </a:prstGeom>
            <a:noFill/>
            <a:ln w="28575">
              <a:solidFill>
                <a:schemeClr val="tx1"/>
              </a:solidFill>
              <a:round/>
              <a:headEnd/>
              <a:tailEnd/>
            </a:ln>
          </p:spPr>
          <p:txBody>
            <a:bodyPr wrap="none" anchor="ctr">
              <a:prstTxWarp prst="textNoShape">
                <a:avLst/>
              </a:prstTxWarp>
            </a:bodyPr>
            <a:lstStyle/>
            <a:p>
              <a:endParaRPr lang="en-US">
                <a:solidFill>
                  <a:prstClr val="black"/>
                </a:solidFill>
                <a:latin typeface="Calibri"/>
              </a:endParaRPr>
            </a:p>
          </p:txBody>
        </p:sp>
        <p:sp>
          <p:nvSpPr>
            <p:cNvPr id="7186" name="Rectangle 5"/>
            <p:cNvSpPr>
              <a:spLocks noChangeArrowheads="1"/>
            </p:cNvSpPr>
            <p:nvPr/>
          </p:nvSpPr>
          <p:spPr bwMode="auto">
            <a:xfrm>
              <a:off x="1197" y="1693"/>
              <a:ext cx="213" cy="173"/>
            </a:xfrm>
            <a:prstGeom prst="rect">
              <a:avLst/>
            </a:prstGeom>
            <a:noFill/>
            <a:ln w="9525">
              <a:noFill/>
              <a:miter lim="800000"/>
              <a:headEnd/>
              <a:tailEnd/>
            </a:ln>
          </p:spPr>
          <p:txBody>
            <a:bodyPr>
              <a:prstTxWarp prst="textNoShape">
                <a:avLst/>
              </a:prstTxWarp>
              <a:spAutoFit/>
            </a:bodyPr>
            <a:lstStyle/>
            <a:p>
              <a:pPr algn="ctr"/>
              <a:r>
                <a:rPr lang="en-US" sz="1200">
                  <a:solidFill>
                    <a:prstClr val="black"/>
                  </a:solidFill>
                  <a:latin typeface="Arial Black" pitchFamily="33" charset="0"/>
                </a:rPr>
                <a:t>X</a:t>
              </a:r>
            </a:p>
          </p:txBody>
        </p:sp>
      </p:grpSp>
      <p:sp>
        <p:nvSpPr>
          <p:cNvPr id="23" name="Title 6"/>
          <p:cNvSpPr>
            <a:spLocks noGrp="1"/>
          </p:cNvSpPr>
          <p:nvPr>
            <p:ph type="title"/>
          </p:nvPr>
        </p:nvSpPr>
        <p:spPr>
          <a:xfrm>
            <a:off x="1905000" y="674639"/>
            <a:ext cx="6781800" cy="1073944"/>
          </a:xfrm>
        </p:spPr>
        <p:txBody>
          <a:bodyPr rtlCol="0">
            <a:noAutofit/>
          </a:bodyPr>
          <a:lstStyle/>
          <a:p>
            <a:pPr fontAlgn="auto">
              <a:spcAft>
                <a:spcPts val="0"/>
              </a:spcAft>
              <a:defRPr/>
            </a:pPr>
            <a:r>
              <a:rPr lang="en-US" sz="2400" dirty="0" smtClean="0">
                <a:latin typeface="Times New Roman"/>
                <a:cs typeface="Times New Roman"/>
              </a:rPr>
              <a:t>Redox conditions ranged from hypoxic to </a:t>
            </a:r>
            <a:r>
              <a:rPr lang="en-US" sz="2400" dirty="0" err="1" smtClean="0">
                <a:latin typeface="Times New Roman"/>
                <a:cs typeface="Times New Roman"/>
              </a:rPr>
              <a:t>sulfidic</a:t>
            </a:r>
            <a:endParaRPr lang="en-US" sz="2400" dirty="0">
              <a:latin typeface="Times New Roman"/>
              <a:cs typeface="Times New Roman"/>
            </a:endParaRPr>
          </a:p>
        </p:txBody>
      </p:sp>
      <p:sp>
        <p:nvSpPr>
          <p:cNvPr id="24" name="TextBox 23"/>
          <p:cNvSpPr txBox="1"/>
          <p:nvPr/>
        </p:nvSpPr>
        <p:spPr>
          <a:xfrm>
            <a:off x="5979919" y="2139327"/>
            <a:ext cx="2308770" cy="523220"/>
          </a:xfrm>
          <a:prstGeom prst="rect">
            <a:avLst/>
          </a:prstGeom>
          <a:noFill/>
        </p:spPr>
        <p:txBody>
          <a:bodyPr wrap="none">
            <a:prstTxWarp prst="textNoShape">
              <a:avLst/>
            </a:prstTxWarp>
            <a:spAutoFit/>
          </a:bodyPr>
          <a:lstStyle/>
          <a:p>
            <a:r>
              <a:rPr lang="en-US" sz="2800">
                <a:solidFill>
                  <a:prstClr val="black"/>
                </a:solidFill>
                <a:effectLst>
                  <a:outerShdw blurRad="38100" dist="38100" dir="2700000" algn="tl">
                    <a:srgbClr val="DDDDDD"/>
                  </a:outerShdw>
                </a:effectLst>
                <a:latin typeface="Times New Roman"/>
                <a:cs typeface="Times New Roman"/>
              </a:rPr>
              <a:t>Oxygen (mg/l)</a:t>
            </a:r>
          </a:p>
        </p:txBody>
      </p:sp>
      <p:sp>
        <p:nvSpPr>
          <p:cNvPr id="25" name="TextBox 24"/>
          <p:cNvSpPr txBox="1"/>
          <p:nvPr/>
        </p:nvSpPr>
        <p:spPr>
          <a:xfrm>
            <a:off x="6699056" y="4120527"/>
            <a:ext cx="1618444" cy="523220"/>
          </a:xfrm>
          <a:prstGeom prst="rect">
            <a:avLst/>
          </a:prstGeom>
          <a:noFill/>
        </p:spPr>
        <p:txBody>
          <a:bodyPr wrap="none">
            <a:prstTxWarp prst="textNoShape">
              <a:avLst/>
            </a:prstTxWarp>
            <a:spAutoFit/>
          </a:bodyPr>
          <a:lstStyle/>
          <a:p>
            <a:r>
              <a:rPr lang="en-US" sz="2800" dirty="0">
                <a:solidFill>
                  <a:prstClr val="black"/>
                </a:solidFill>
                <a:effectLst>
                  <a:outerShdw blurRad="38100" dist="38100" dir="2700000" algn="tl">
                    <a:srgbClr val="DDDDDD"/>
                  </a:outerShdw>
                </a:effectLst>
                <a:latin typeface="Times New Roman"/>
                <a:cs typeface="Times New Roman"/>
              </a:rPr>
              <a:t>H</a:t>
            </a:r>
            <a:r>
              <a:rPr lang="en-US" sz="2800" baseline="-25000" dirty="0">
                <a:solidFill>
                  <a:prstClr val="black"/>
                </a:solidFill>
                <a:effectLst>
                  <a:outerShdw blurRad="38100" dist="38100" dir="2700000" algn="tl">
                    <a:srgbClr val="DDDDDD"/>
                  </a:outerShdw>
                </a:effectLst>
                <a:latin typeface="Times New Roman"/>
                <a:cs typeface="Times New Roman"/>
              </a:rPr>
              <a:t>2</a:t>
            </a:r>
            <a:r>
              <a:rPr lang="en-US" sz="2800" dirty="0">
                <a:solidFill>
                  <a:prstClr val="black"/>
                </a:solidFill>
                <a:effectLst>
                  <a:outerShdw blurRad="38100" dist="38100" dir="2700000" algn="tl">
                    <a:srgbClr val="DDDDDD"/>
                  </a:outerShdw>
                </a:effectLst>
                <a:latin typeface="Times New Roman"/>
                <a:cs typeface="Times New Roman"/>
              </a:rPr>
              <a:t>S </a:t>
            </a:r>
            <a:r>
              <a:rPr lang="en-US" sz="2800" dirty="0" smtClean="0">
                <a:solidFill>
                  <a:prstClr val="black"/>
                </a:solidFill>
                <a:effectLst>
                  <a:outerShdw blurRad="38100" dist="38100" dir="2700000" algn="tl">
                    <a:srgbClr val="DDDDDD"/>
                  </a:outerShdw>
                </a:effectLst>
                <a:latin typeface="Times New Roman"/>
                <a:cs typeface="Times New Roman"/>
              </a:rPr>
              <a:t>(µM</a:t>
            </a:r>
            <a:r>
              <a:rPr lang="en-US" sz="2800" dirty="0">
                <a:solidFill>
                  <a:prstClr val="black"/>
                </a:solidFill>
                <a:effectLst>
                  <a:outerShdw blurRad="38100" dist="38100" dir="2700000" algn="tl">
                    <a:srgbClr val="DDDDDD"/>
                  </a:outerShdw>
                </a:effectLst>
                <a:latin typeface="Times New Roman"/>
                <a:cs typeface="Times New Roman"/>
              </a:rPr>
              <a:t>)</a:t>
            </a:r>
          </a:p>
        </p:txBody>
      </p:sp>
      <p:sp>
        <p:nvSpPr>
          <p:cNvPr id="26" name="TextBox 25"/>
          <p:cNvSpPr txBox="1"/>
          <p:nvPr/>
        </p:nvSpPr>
        <p:spPr>
          <a:xfrm rot="16200000">
            <a:off x="7470480" y="3560067"/>
            <a:ext cx="928334" cy="369332"/>
          </a:xfrm>
          <a:prstGeom prst="rect">
            <a:avLst/>
          </a:prstGeom>
          <a:noFill/>
        </p:spPr>
        <p:txBody>
          <a:bodyPr wrap="none">
            <a:spAutoFit/>
            <a:scene3d>
              <a:camera prst="orthographicFront"/>
              <a:lightRig rig="threePt" dir="t"/>
            </a:scene3d>
            <a:sp3d>
              <a:bevelT w="0" h="0"/>
            </a:sp3d>
          </a:bodyPr>
          <a:lstStyle/>
          <a:p>
            <a:pPr>
              <a:defRPr/>
            </a:pPr>
            <a:r>
              <a:rPr lang="en-US" dirty="0">
                <a:solidFill>
                  <a:prstClr val="white"/>
                </a:solidFill>
                <a:effectLst>
                  <a:outerShdw blurRad="50800" dist="38100" dir="2700000" algn="tl" rotWithShape="0">
                    <a:srgbClr val="000000">
                      <a:alpha val="43000"/>
                    </a:srgbClr>
                  </a:outerShdw>
                </a:effectLst>
                <a:latin typeface="Times New Roman"/>
                <a:cs typeface="Times New Roman"/>
              </a:rPr>
              <a:t>hypoxic</a:t>
            </a:r>
          </a:p>
        </p:txBody>
      </p:sp>
      <p:sp>
        <p:nvSpPr>
          <p:cNvPr id="27" name="TextBox 26"/>
          <p:cNvSpPr txBox="1"/>
          <p:nvPr/>
        </p:nvSpPr>
        <p:spPr>
          <a:xfrm rot="16200000">
            <a:off x="5768440" y="3549246"/>
            <a:ext cx="979618" cy="369332"/>
          </a:xfrm>
          <a:prstGeom prst="rect">
            <a:avLst/>
          </a:prstGeom>
          <a:noFill/>
        </p:spPr>
        <p:txBody>
          <a:bodyPr wrap="none">
            <a:spAutoFit/>
            <a:scene3d>
              <a:camera prst="orthographicFront"/>
              <a:lightRig rig="threePt" dir="t"/>
            </a:scene3d>
            <a:sp3d>
              <a:bevelT w="0" h="0"/>
            </a:sp3d>
          </a:bodyPr>
          <a:lstStyle/>
          <a:p>
            <a:pPr>
              <a:defRPr/>
            </a:pPr>
            <a:r>
              <a:rPr lang="en-US" dirty="0">
                <a:solidFill>
                  <a:prstClr val="white"/>
                </a:solidFill>
                <a:effectLst>
                  <a:outerShdw blurRad="50800" dist="38100" dir="2700000" algn="tl" rotWithShape="0">
                    <a:srgbClr val="000000">
                      <a:alpha val="43000"/>
                    </a:srgbClr>
                  </a:outerShdw>
                </a:effectLst>
                <a:latin typeface="Times New Roman"/>
                <a:cs typeface="Times New Roman"/>
              </a:rPr>
              <a:t>sub-</a:t>
            </a:r>
            <a:r>
              <a:rPr lang="en-US" dirty="0" err="1">
                <a:solidFill>
                  <a:prstClr val="white"/>
                </a:solidFill>
                <a:effectLst>
                  <a:outerShdw blurRad="50800" dist="38100" dir="2700000" algn="tl" rotWithShape="0">
                    <a:srgbClr val="000000">
                      <a:alpha val="43000"/>
                    </a:srgbClr>
                  </a:outerShdw>
                </a:effectLst>
                <a:latin typeface="Times New Roman"/>
                <a:cs typeface="Times New Roman"/>
              </a:rPr>
              <a:t>oxic</a:t>
            </a:r>
            <a:endParaRPr lang="en-US" dirty="0">
              <a:solidFill>
                <a:prstClr val="white"/>
              </a:solidFill>
              <a:effectLst>
                <a:outerShdw blurRad="50800" dist="38100" dir="2700000" algn="tl" rotWithShape="0">
                  <a:srgbClr val="000000">
                    <a:alpha val="43000"/>
                  </a:srgbClr>
                </a:outerShdw>
              </a:effectLst>
              <a:latin typeface="Times New Roman"/>
              <a:cs typeface="Times New Roman"/>
            </a:endParaRPr>
          </a:p>
        </p:txBody>
      </p:sp>
      <p:sp>
        <p:nvSpPr>
          <p:cNvPr id="28" name="TextBox 27"/>
          <p:cNvSpPr txBox="1"/>
          <p:nvPr/>
        </p:nvSpPr>
        <p:spPr>
          <a:xfrm rot="16200000">
            <a:off x="4219523" y="3590442"/>
            <a:ext cx="877050" cy="369332"/>
          </a:xfrm>
          <a:prstGeom prst="rect">
            <a:avLst/>
          </a:prstGeom>
          <a:noFill/>
        </p:spPr>
        <p:txBody>
          <a:bodyPr wrap="none">
            <a:spAutoFit/>
            <a:scene3d>
              <a:camera prst="orthographicFront"/>
              <a:lightRig rig="threePt" dir="t"/>
            </a:scene3d>
            <a:sp3d>
              <a:bevelT w="0" h="0"/>
            </a:sp3d>
          </a:bodyPr>
          <a:lstStyle/>
          <a:p>
            <a:pPr>
              <a:defRPr/>
            </a:pPr>
            <a:r>
              <a:rPr lang="en-US" dirty="0" err="1">
                <a:solidFill>
                  <a:prstClr val="white"/>
                </a:solidFill>
                <a:effectLst>
                  <a:outerShdw blurRad="50800" dist="38100" dir="2700000" algn="tl" rotWithShape="0">
                    <a:srgbClr val="000000">
                      <a:alpha val="43000"/>
                    </a:srgbClr>
                  </a:outerShdw>
                </a:effectLst>
                <a:latin typeface="Times New Roman"/>
                <a:cs typeface="Times New Roman"/>
              </a:rPr>
              <a:t>sulfidic</a:t>
            </a:r>
            <a:endParaRPr lang="en-US" dirty="0">
              <a:solidFill>
                <a:prstClr val="white"/>
              </a:solidFill>
              <a:effectLst>
                <a:outerShdw blurRad="50800" dist="38100" dir="2700000" algn="tl" rotWithShape="0">
                  <a:srgbClr val="000000">
                    <a:alpha val="43000"/>
                  </a:srgbClr>
                </a:outerShdw>
              </a:effectLst>
              <a:latin typeface="Times New Roman"/>
              <a:cs typeface="Times New Roman"/>
            </a:endParaRPr>
          </a:p>
        </p:txBody>
      </p:sp>
      <p:sp>
        <p:nvSpPr>
          <p:cNvPr id="29" name="TextBox 28"/>
          <p:cNvSpPr txBox="1"/>
          <p:nvPr/>
        </p:nvSpPr>
        <p:spPr>
          <a:xfrm rot="16200000">
            <a:off x="2036345" y="3400806"/>
            <a:ext cx="1281007" cy="369332"/>
          </a:xfrm>
          <a:prstGeom prst="rect">
            <a:avLst/>
          </a:prstGeom>
          <a:noFill/>
        </p:spPr>
        <p:txBody>
          <a:bodyPr wrap="none">
            <a:spAutoFit/>
            <a:scene3d>
              <a:camera prst="orthographicFront"/>
              <a:lightRig rig="threePt" dir="t"/>
            </a:scene3d>
            <a:sp3d>
              <a:bevelT w="0" h="0"/>
            </a:sp3d>
          </a:bodyPr>
          <a:lstStyle/>
          <a:p>
            <a:pPr>
              <a:defRPr/>
            </a:pPr>
            <a:r>
              <a:rPr lang="en-US" dirty="0">
                <a:solidFill>
                  <a:prstClr val="white"/>
                </a:solidFill>
                <a:effectLst>
                  <a:outerShdw blurRad="50800" dist="38100" dir="2700000" algn="tl" rotWithShape="0">
                    <a:srgbClr val="000000">
                      <a:alpha val="43000"/>
                    </a:srgbClr>
                  </a:outerShdw>
                </a:effectLst>
                <a:latin typeface="Times New Roman"/>
                <a:cs typeface="Times New Roman"/>
              </a:rPr>
              <a:t>Old </a:t>
            </a:r>
            <a:r>
              <a:rPr lang="en-US" dirty="0" err="1">
                <a:solidFill>
                  <a:prstClr val="white"/>
                </a:solidFill>
                <a:effectLst>
                  <a:outerShdw blurRad="50800" dist="38100" dir="2700000" algn="tl" rotWithShape="0">
                    <a:srgbClr val="000000">
                      <a:alpha val="43000"/>
                    </a:srgbClr>
                  </a:outerShdw>
                </a:effectLst>
                <a:latin typeface="Times New Roman"/>
                <a:cs typeface="Times New Roman"/>
              </a:rPr>
              <a:t>sulfidic</a:t>
            </a:r>
            <a:endParaRPr lang="en-US" dirty="0">
              <a:solidFill>
                <a:prstClr val="white"/>
              </a:solidFill>
              <a:effectLst>
                <a:outerShdw blurRad="50800" dist="38100" dir="2700000" algn="tl" rotWithShape="0">
                  <a:srgbClr val="000000">
                    <a:alpha val="43000"/>
                  </a:srgbClr>
                </a:outerShdw>
              </a:effectLst>
              <a:latin typeface="Times New Roman"/>
              <a:cs typeface="Times New Roman"/>
            </a:endParaRPr>
          </a:p>
        </p:txBody>
      </p:sp>
      <p:sp>
        <p:nvSpPr>
          <p:cNvPr id="30" name="Rectangle 6"/>
          <p:cNvSpPr>
            <a:spLocks noChangeArrowheads="1"/>
          </p:cNvSpPr>
          <p:nvPr/>
        </p:nvSpPr>
        <p:spPr bwMode="auto">
          <a:xfrm>
            <a:off x="0" y="5842000"/>
            <a:ext cx="1327150" cy="10160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defRPr/>
            </a:pPr>
            <a:r>
              <a:rPr lang="en-US" sz="2000" dirty="0">
                <a:solidFill>
                  <a:prstClr val="white">
                    <a:lumMod val="50000"/>
                  </a:prstClr>
                </a:solidFill>
                <a:latin typeface="Calibri"/>
              </a:rPr>
              <a:t>Bottom</a:t>
            </a:r>
          </a:p>
          <a:p>
            <a:pPr algn="ctr">
              <a:defRPr/>
            </a:pPr>
            <a:r>
              <a:rPr lang="en-US" sz="2000" dirty="0">
                <a:solidFill>
                  <a:prstClr val="white">
                    <a:lumMod val="50000"/>
                  </a:prstClr>
                </a:solidFill>
                <a:latin typeface="Calibri"/>
              </a:rPr>
              <a:t>Oxygen</a:t>
            </a:r>
          </a:p>
          <a:p>
            <a:pPr algn="ctr">
              <a:defRPr/>
            </a:pPr>
            <a:r>
              <a:rPr lang="en-US" sz="2000" dirty="0">
                <a:solidFill>
                  <a:prstClr val="white">
                    <a:lumMod val="50000"/>
                  </a:prstClr>
                </a:solidFill>
                <a:latin typeface="Calibri"/>
              </a:rPr>
              <a:t>July, 2004</a:t>
            </a:r>
          </a:p>
        </p:txBody>
      </p:sp>
      <p:sp>
        <p:nvSpPr>
          <p:cNvPr id="31" name="Rectangle 30"/>
          <p:cNvSpPr/>
          <p:nvPr/>
        </p:nvSpPr>
        <p:spPr>
          <a:xfrm>
            <a:off x="1530230" y="0"/>
            <a:ext cx="7613770" cy="707886"/>
          </a:xfrm>
          <a:prstGeom prst="rect">
            <a:avLst/>
          </a:prstGeom>
        </p:spPr>
        <p:txBody>
          <a:bodyPr wrap="square">
            <a:spAutoFit/>
          </a:bodyPr>
          <a:lstStyle/>
          <a:p>
            <a:pPr marL="285750" indent="-285750" algn="ctr">
              <a:defRPr/>
            </a:pPr>
            <a:r>
              <a:rPr lang="en-US" sz="4000" dirty="0" smtClean="0">
                <a:solidFill>
                  <a:prstClr val="black"/>
                </a:solidFill>
                <a:latin typeface="Times New Roman"/>
                <a:cs typeface="Times New Roman"/>
              </a:rPr>
              <a:t>Longitudinal Survey</a:t>
            </a:r>
          </a:p>
        </p:txBody>
      </p:sp>
      <p:sp>
        <p:nvSpPr>
          <p:cNvPr id="32" name="TextBox 31"/>
          <p:cNvSpPr txBox="1"/>
          <p:nvPr/>
        </p:nvSpPr>
        <p:spPr>
          <a:xfrm>
            <a:off x="5825293" y="6403182"/>
            <a:ext cx="3318707" cy="369332"/>
          </a:xfrm>
          <a:prstGeom prst="rect">
            <a:avLst/>
          </a:prstGeom>
          <a:noFill/>
        </p:spPr>
        <p:txBody>
          <a:bodyPr wrap="square" rtlCol="0">
            <a:spAutoFit/>
          </a:bodyPr>
          <a:lstStyle/>
          <a:p>
            <a:pPr algn="r"/>
            <a:r>
              <a:rPr lang="en-US" dirty="0" smtClean="0"/>
              <a:t>Slide Courtesy M. Doherty</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screen">
            <a:extLst>
              <a:ext uri="{28A0092B-C50C-407E-A947-70E740481C1C}">
                <a14:useLocalDpi xmlns:a14="http://schemas.microsoft.com/office/drawing/2010/main"/>
              </a:ext>
            </a:extLst>
          </a:blip>
          <a:stretch>
            <a:fillRect/>
          </a:stretch>
        </p:blipFill>
        <p:spPr>
          <a:xfrm>
            <a:off x="0" y="0"/>
            <a:ext cx="9145603" cy="6858000"/>
          </a:xfrm>
        </p:spPr>
      </p:pic>
    </p:spTree>
    <p:extLst>
      <p:ext uri="{BB962C8B-B14F-4D97-AF65-F5344CB8AC3E}">
        <p14:creationId xmlns:p14="http://schemas.microsoft.com/office/powerpoint/2010/main" val="39878416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screen">
            <a:extLst>
              <a:ext uri="{28A0092B-C50C-407E-A947-70E740481C1C}">
                <a14:useLocalDpi xmlns:a14="http://schemas.microsoft.com/office/drawing/2010/main"/>
              </a:ext>
            </a:extLst>
          </a:blip>
          <a:stretch>
            <a:fillRect/>
          </a:stretch>
        </p:blipFill>
        <p:spPr>
          <a:xfrm>
            <a:off x="0" y="0"/>
            <a:ext cx="9145603" cy="6858000"/>
          </a:xfrm>
        </p:spPr>
      </p:pic>
    </p:spTree>
    <p:extLst>
      <p:ext uri="{BB962C8B-B14F-4D97-AF65-F5344CB8AC3E}">
        <p14:creationId xmlns:p14="http://schemas.microsoft.com/office/powerpoint/2010/main" val="2620951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Biomass and </a:t>
            </a:r>
            <a:r>
              <a:rPr lang="en-US" dirty="0" err="1" smtClean="0"/>
              <a:t>microplankton</a:t>
            </a:r>
            <a:r>
              <a:rPr lang="en-US" dirty="0" smtClean="0"/>
              <a:t> composition differed in May 2010</a:t>
            </a:r>
            <a:endParaRPr lang="en-US" dirty="0"/>
          </a:p>
        </p:txBody>
      </p:sp>
      <p:pic>
        <p:nvPicPr>
          <p:cNvPr id="8" name="Picture 2" descr="C:\Documents and Settings\Stoecker\My Documents\Hypoxia Project 2010\Phytoplankton Identification\Phytoblankton Biomass\May 2010\North\Cast 69 May 2010 North.JPG"/>
          <p:cNvPicPr>
            <a:picLocks noGrp="1" noChangeAspect="1" noChangeArrowheads="1"/>
          </p:cNvPicPr>
          <p:nvPr>
            <p:ph sz="half" idx="14"/>
          </p:nvPr>
        </p:nvPicPr>
        <p:blipFill>
          <a:blip r:embed="rId2" cstate="print">
            <a:extLst>
              <a:ext uri="{28A0092B-C50C-407E-A947-70E740481C1C}">
                <a14:useLocalDpi xmlns:a14="http://schemas.microsoft.com/office/drawing/2010/main"/>
              </a:ext>
            </a:extLst>
          </a:blip>
          <a:srcRect l="-21169" r="-21169"/>
          <a:stretch>
            <a:fillRect/>
          </a:stretch>
        </p:blipFill>
        <p:spPr bwMode="auto">
          <a:prstGeom prst="rect">
            <a:avLst/>
          </a:prstGeom>
          <a:noFill/>
        </p:spPr>
      </p:pic>
      <p:pic>
        <p:nvPicPr>
          <p:cNvPr id="11" name="Picture 2" descr="C:\Documents and Settings\Stoecker\My Documents\Hypoxia Project 2010\Phytoplankton Identification\Phytoblankton Biomass\May 2010\South\Cast 1 May 2010 South.JPG"/>
          <p:cNvPicPr>
            <a:picLocks noGrp="1" noChangeAspect="1" noChangeArrowheads="1"/>
          </p:cNvPicPr>
          <p:nvPr>
            <p:ph sz="half" idx="2"/>
          </p:nvPr>
        </p:nvPicPr>
        <p:blipFill>
          <a:blip r:embed="rId3" cstate="print">
            <a:extLst>
              <a:ext uri="{28A0092B-C50C-407E-A947-70E740481C1C}">
                <a14:useLocalDpi xmlns:a14="http://schemas.microsoft.com/office/drawing/2010/main"/>
              </a:ext>
            </a:extLst>
          </a:blip>
          <a:srcRect l="-21169" r="-21169"/>
          <a:stretch>
            <a:fillRect/>
          </a:stretch>
        </p:blipFill>
        <p:spPr bwMode="auto">
          <a:prstGeom prst="rect">
            <a:avLst/>
          </a:prstGeom>
          <a:noFill/>
        </p:spPr>
      </p:pic>
      <p:pic>
        <p:nvPicPr>
          <p:cNvPr id="14" name="Content Placeholder 13" descr="CTD001_fad_b.jpg"/>
          <p:cNvPicPr>
            <a:picLocks noGrp="1" noChangeAspect="1"/>
          </p:cNvPicPr>
          <p:nvPr>
            <p:ph sz="half" idx="1"/>
          </p:nvPr>
        </p:nvPicPr>
        <p:blipFill>
          <a:blip r:embed="rId4" cstate="print">
            <a:extLst>
              <a:ext uri="{28A0092B-C50C-407E-A947-70E740481C1C}">
                <a14:useLocalDpi xmlns:a14="http://schemas.microsoft.com/office/drawing/2010/main"/>
              </a:ext>
            </a:extLst>
          </a:blip>
          <a:srcRect l="-47963" r="-47963"/>
          <a:stretch>
            <a:fillRect/>
          </a:stretch>
        </p:blipFill>
        <p:spPr>
          <a:xfrm>
            <a:off x="1455905" y="1600201"/>
            <a:ext cx="4038600" cy="2198716"/>
          </a:xfrm>
        </p:spPr>
      </p:pic>
      <p:pic>
        <p:nvPicPr>
          <p:cNvPr id="16" name="Content Placeholder 15" descr="CTD069_fad_b.jpg"/>
          <p:cNvPicPr>
            <a:picLocks noGrp="1" noChangeAspect="1"/>
          </p:cNvPicPr>
          <p:nvPr>
            <p:ph sz="half" idx="13"/>
          </p:nvPr>
        </p:nvPicPr>
        <p:blipFill>
          <a:blip r:embed="rId5" cstate="print">
            <a:extLst>
              <a:ext uri="{28A0092B-C50C-407E-A947-70E740481C1C}">
                <a14:useLocalDpi xmlns:a14="http://schemas.microsoft.com/office/drawing/2010/main"/>
              </a:ext>
            </a:extLst>
          </a:blip>
          <a:srcRect l="-47963" r="-47963"/>
          <a:stretch>
            <a:fillRect/>
          </a:stretch>
        </p:blipFill>
        <p:spPr>
          <a:xfrm>
            <a:off x="1455905" y="3962400"/>
            <a:ext cx="4038600" cy="2198716"/>
          </a:xfrm>
        </p:spPr>
      </p:pic>
      <p:sp>
        <p:nvSpPr>
          <p:cNvPr id="17" name="TextBox 16"/>
          <p:cNvSpPr txBox="1"/>
          <p:nvPr/>
        </p:nvSpPr>
        <p:spPr>
          <a:xfrm>
            <a:off x="457200" y="2514893"/>
            <a:ext cx="1219637" cy="369332"/>
          </a:xfrm>
          <a:prstGeom prst="rect">
            <a:avLst/>
          </a:prstGeom>
          <a:noFill/>
        </p:spPr>
        <p:txBody>
          <a:bodyPr wrap="square" rtlCol="0">
            <a:spAutoFit/>
          </a:bodyPr>
          <a:lstStyle/>
          <a:p>
            <a:r>
              <a:rPr lang="en-US" dirty="0" err="1" smtClean="0"/>
              <a:t>Normoxic</a:t>
            </a:r>
            <a:endParaRPr lang="en-US" dirty="0"/>
          </a:p>
        </p:txBody>
      </p:sp>
      <p:sp>
        <p:nvSpPr>
          <p:cNvPr id="18" name="TextBox 17"/>
          <p:cNvSpPr txBox="1"/>
          <p:nvPr/>
        </p:nvSpPr>
        <p:spPr>
          <a:xfrm>
            <a:off x="457200" y="4877092"/>
            <a:ext cx="1219637" cy="369332"/>
          </a:xfrm>
          <a:prstGeom prst="rect">
            <a:avLst/>
          </a:prstGeom>
          <a:noFill/>
        </p:spPr>
        <p:txBody>
          <a:bodyPr wrap="square" rtlCol="0">
            <a:spAutoFit/>
          </a:bodyPr>
          <a:lstStyle/>
          <a:p>
            <a:r>
              <a:rPr lang="en-US" dirty="0" smtClean="0"/>
              <a:t>Hypoxic</a:t>
            </a:r>
            <a:endParaRPr lang="en-US" dirty="0"/>
          </a:p>
        </p:txBody>
      </p:sp>
    </p:spTree>
    <p:extLst>
      <p:ext uri="{BB962C8B-B14F-4D97-AF65-F5344CB8AC3E}">
        <p14:creationId xmlns:p14="http://schemas.microsoft.com/office/powerpoint/2010/main" val="38989423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err="1" smtClean="0"/>
              <a:t>Microplankton</a:t>
            </a:r>
            <a:r>
              <a:rPr lang="en-US" dirty="0" smtClean="0"/>
              <a:t> communities were similar in August 2010</a:t>
            </a:r>
            <a:endParaRPr lang="en-US" dirty="0"/>
          </a:p>
        </p:txBody>
      </p:sp>
      <p:pic>
        <p:nvPicPr>
          <p:cNvPr id="8" name="Picture 2" descr="C:\Documents and Settings\Stoecker\My Documents\Hypoxia Project 2010\Phytoplankton Identification\Phytoblankton Biomass\August 2010\North\Cast 69 August 2010 North.JPG"/>
          <p:cNvPicPr>
            <a:picLocks noGrp="1" noChangeAspect="1" noChangeArrowheads="1"/>
          </p:cNvPicPr>
          <p:nvPr>
            <p:ph sz="half" idx="14"/>
          </p:nvPr>
        </p:nvPicPr>
        <p:blipFill>
          <a:blip r:embed="rId2" cstate="print">
            <a:extLst>
              <a:ext uri="{28A0092B-C50C-407E-A947-70E740481C1C}">
                <a14:useLocalDpi xmlns:a14="http://schemas.microsoft.com/office/drawing/2010/main"/>
              </a:ext>
            </a:extLst>
          </a:blip>
          <a:srcRect l="-21169" r="-21169"/>
          <a:stretch>
            <a:fillRect/>
          </a:stretch>
        </p:blipFill>
        <p:spPr bwMode="auto">
          <a:prstGeom prst="rect">
            <a:avLst/>
          </a:prstGeom>
          <a:noFill/>
        </p:spPr>
      </p:pic>
      <p:pic>
        <p:nvPicPr>
          <p:cNvPr id="11" name="Picture 2" descr="C:\Documents and Settings\Stoecker\My Documents\Hypoxia Project 2010\Phytoplankton Identification\Phytoblankton Biomass\August 2010\South\Cast 18 August 2010 South.JPG"/>
          <p:cNvPicPr>
            <a:picLocks noGrp="1" noChangeAspect="1" noChangeArrowheads="1"/>
          </p:cNvPicPr>
          <p:nvPr>
            <p:ph sz="half" idx="2"/>
          </p:nvPr>
        </p:nvPicPr>
        <p:blipFill>
          <a:blip r:embed="rId3" cstate="print">
            <a:extLst>
              <a:ext uri="{28A0092B-C50C-407E-A947-70E740481C1C}">
                <a14:useLocalDpi xmlns:a14="http://schemas.microsoft.com/office/drawing/2010/main"/>
              </a:ext>
            </a:extLst>
          </a:blip>
          <a:srcRect l="-21169" r="-21169"/>
          <a:stretch>
            <a:fillRect/>
          </a:stretch>
        </p:blipFill>
        <p:spPr bwMode="auto">
          <a:prstGeom prst="rect">
            <a:avLst/>
          </a:prstGeom>
          <a:noFill/>
        </p:spPr>
      </p:pic>
      <p:pic>
        <p:nvPicPr>
          <p:cNvPr id="18" name="Content Placeholder 17" descr="CTD069_fad_b.jpg"/>
          <p:cNvPicPr>
            <a:picLocks noGrp="1" noChangeAspect="1"/>
          </p:cNvPicPr>
          <p:nvPr>
            <p:ph sz="half" idx="1"/>
          </p:nvPr>
        </p:nvPicPr>
        <p:blipFill>
          <a:blip r:embed="rId4" cstate="print">
            <a:extLst>
              <a:ext uri="{28A0092B-C50C-407E-A947-70E740481C1C}">
                <a14:useLocalDpi xmlns:a14="http://schemas.microsoft.com/office/drawing/2010/main"/>
              </a:ext>
            </a:extLst>
          </a:blip>
          <a:srcRect l="-47963" r="-47963"/>
          <a:stretch>
            <a:fillRect/>
          </a:stretch>
        </p:blipFill>
        <p:spPr>
          <a:xfrm>
            <a:off x="1455904" y="1600201"/>
            <a:ext cx="4038600" cy="2198716"/>
          </a:xfrm>
        </p:spPr>
      </p:pic>
      <p:sp>
        <p:nvSpPr>
          <p:cNvPr id="20" name="TextBox 19"/>
          <p:cNvSpPr txBox="1"/>
          <p:nvPr/>
        </p:nvSpPr>
        <p:spPr>
          <a:xfrm>
            <a:off x="457200" y="2514893"/>
            <a:ext cx="1219637" cy="369332"/>
          </a:xfrm>
          <a:prstGeom prst="rect">
            <a:avLst/>
          </a:prstGeom>
          <a:noFill/>
        </p:spPr>
        <p:txBody>
          <a:bodyPr wrap="square" rtlCol="0">
            <a:spAutoFit/>
          </a:bodyPr>
          <a:lstStyle/>
          <a:p>
            <a:r>
              <a:rPr lang="en-US" dirty="0" err="1" smtClean="0"/>
              <a:t>Normoxic</a:t>
            </a:r>
            <a:endParaRPr lang="en-US" dirty="0"/>
          </a:p>
        </p:txBody>
      </p:sp>
      <p:sp>
        <p:nvSpPr>
          <p:cNvPr id="21" name="TextBox 20"/>
          <p:cNvSpPr txBox="1"/>
          <p:nvPr/>
        </p:nvSpPr>
        <p:spPr>
          <a:xfrm>
            <a:off x="457200" y="4877092"/>
            <a:ext cx="1219637" cy="369332"/>
          </a:xfrm>
          <a:prstGeom prst="rect">
            <a:avLst/>
          </a:prstGeom>
          <a:noFill/>
        </p:spPr>
        <p:txBody>
          <a:bodyPr wrap="square" rtlCol="0">
            <a:spAutoFit/>
          </a:bodyPr>
          <a:lstStyle/>
          <a:p>
            <a:r>
              <a:rPr lang="en-US" dirty="0" smtClean="0"/>
              <a:t>Hypoxic</a:t>
            </a:r>
            <a:endParaRPr lang="en-US" dirty="0"/>
          </a:p>
        </p:txBody>
      </p:sp>
      <p:pic>
        <p:nvPicPr>
          <p:cNvPr id="23" name="Content Placeholder 22" descr="CTD069fadb.jpg"/>
          <p:cNvPicPr>
            <a:picLocks noGrp="1" noChangeAspect="1"/>
          </p:cNvPicPr>
          <p:nvPr>
            <p:ph sz="half" idx="13"/>
          </p:nvPr>
        </p:nvPicPr>
        <p:blipFill>
          <a:blip r:embed="rId5" cstate="print">
            <a:extLst>
              <a:ext uri="{28A0092B-C50C-407E-A947-70E740481C1C}">
                <a14:useLocalDpi xmlns:a14="http://schemas.microsoft.com/office/drawing/2010/main"/>
              </a:ext>
            </a:extLst>
          </a:blip>
          <a:srcRect l="-47963" r="-47963"/>
          <a:stretch>
            <a:fillRect/>
          </a:stretch>
        </p:blipFill>
        <p:spPr>
          <a:xfrm>
            <a:off x="1455904" y="3962400"/>
            <a:ext cx="4038600" cy="2198716"/>
          </a:xfrm>
        </p:spPr>
      </p:pic>
    </p:spTree>
    <p:extLst>
      <p:ext uri="{BB962C8B-B14F-4D97-AF65-F5344CB8AC3E}">
        <p14:creationId xmlns:p14="http://schemas.microsoft.com/office/powerpoint/2010/main" val="37333454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Similarities in </a:t>
            </a:r>
            <a:r>
              <a:rPr lang="en-US" dirty="0" err="1" smtClean="0"/>
              <a:t>microplankton</a:t>
            </a:r>
            <a:r>
              <a:rPr lang="en-US" dirty="0" smtClean="0"/>
              <a:t> communities remained in September</a:t>
            </a:r>
            <a:endParaRPr lang="en-US" dirty="0"/>
          </a:p>
        </p:txBody>
      </p:sp>
      <p:pic>
        <p:nvPicPr>
          <p:cNvPr id="16" name="Content Placeholder 15" descr="CTD051fadb.jpg"/>
          <p:cNvPicPr>
            <a:picLocks noGrp="1" noChangeAspect="1"/>
          </p:cNvPicPr>
          <p:nvPr>
            <p:ph sz="half" idx="13"/>
          </p:nvPr>
        </p:nvPicPr>
        <p:blipFill>
          <a:blip r:embed="rId2" cstate="print">
            <a:extLst>
              <a:ext uri="{28A0092B-C50C-407E-A947-70E740481C1C}">
                <a14:useLocalDpi xmlns:a14="http://schemas.microsoft.com/office/drawing/2010/main"/>
              </a:ext>
            </a:extLst>
          </a:blip>
          <a:srcRect l="-47963" r="-47963"/>
          <a:stretch>
            <a:fillRect/>
          </a:stretch>
        </p:blipFill>
        <p:spPr>
          <a:xfrm>
            <a:off x="1443575" y="3962400"/>
            <a:ext cx="4038600" cy="2198716"/>
          </a:xfrm>
        </p:spPr>
      </p:pic>
      <p:pic>
        <p:nvPicPr>
          <p:cNvPr id="12" name="Picture 2" descr="C:\Documents and Settings\Stoecker\My Documents\Hypoxia Project 2010\Phytoplankton Identification\Phytoblankton Biomass\September 2010\North\Cast 51 September 2010.JPG"/>
          <p:cNvPicPr>
            <a:picLocks noGrp="1" noChangeAspect="1" noChangeArrowheads="1"/>
          </p:cNvPicPr>
          <p:nvPr>
            <p:ph sz="half" idx="14"/>
          </p:nvPr>
        </p:nvPicPr>
        <p:blipFill>
          <a:blip r:embed="rId3" cstate="print">
            <a:extLst>
              <a:ext uri="{28A0092B-C50C-407E-A947-70E740481C1C}">
                <a14:useLocalDpi xmlns:a14="http://schemas.microsoft.com/office/drawing/2010/main"/>
              </a:ext>
            </a:extLst>
          </a:blip>
          <a:srcRect l="-21169" r="-21169"/>
          <a:stretch>
            <a:fillRect/>
          </a:stretch>
        </p:blipFill>
        <p:spPr bwMode="auto">
          <a:xfrm>
            <a:off x="4648200" y="3962400"/>
            <a:ext cx="4038600" cy="2198716"/>
          </a:xfrm>
          <a:prstGeom prst="rect">
            <a:avLst/>
          </a:prstGeom>
          <a:noFill/>
        </p:spPr>
      </p:pic>
      <p:pic>
        <p:nvPicPr>
          <p:cNvPr id="15" name="Content Placeholder 14" descr="CTD006fadb.jpg"/>
          <p:cNvPicPr>
            <a:picLocks noGrp="1" noChangeAspect="1"/>
          </p:cNvPicPr>
          <p:nvPr>
            <p:ph sz="half" idx="1"/>
          </p:nvPr>
        </p:nvPicPr>
        <p:blipFill>
          <a:blip r:embed="rId4" cstate="print">
            <a:extLst>
              <a:ext uri="{28A0092B-C50C-407E-A947-70E740481C1C}">
                <a14:useLocalDpi xmlns:a14="http://schemas.microsoft.com/office/drawing/2010/main"/>
              </a:ext>
            </a:extLst>
          </a:blip>
          <a:srcRect l="-47963" r="-47963"/>
          <a:stretch>
            <a:fillRect/>
          </a:stretch>
        </p:blipFill>
        <p:spPr>
          <a:xfrm>
            <a:off x="1443575" y="1600201"/>
            <a:ext cx="4038600" cy="2198716"/>
          </a:xfrm>
        </p:spPr>
      </p:pic>
      <p:pic>
        <p:nvPicPr>
          <p:cNvPr id="14" name="Picture 2" descr="C:\Documents and Settings\Stoecker\My Documents\Hypoxia Project 2010\Phytoplankton Identification\Phytoblankton Biomass\September 2010\South\Cast 6 September 2010 South.JPG"/>
          <p:cNvPicPr>
            <a:picLocks noGrp="1" noChangeAspect="1" noChangeArrowheads="1"/>
          </p:cNvPicPr>
          <p:nvPr>
            <p:ph sz="half" idx="2"/>
          </p:nvPr>
        </p:nvPicPr>
        <p:blipFill>
          <a:blip r:embed="rId5" cstate="print">
            <a:extLst>
              <a:ext uri="{28A0092B-C50C-407E-A947-70E740481C1C}">
                <a14:useLocalDpi xmlns:a14="http://schemas.microsoft.com/office/drawing/2010/main"/>
              </a:ext>
            </a:extLst>
          </a:blip>
          <a:srcRect l="-21169" r="-21169"/>
          <a:stretch>
            <a:fillRect/>
          </a:stretch>
        </p:blipFill>
        <p:spPr bwMode="auto">
          <a:xfrm>
            <a:off x="4648200" y="1600201"/>
            <a:ext cx="4038600" cy="2198716"/>
          </a:xfrm>
          <a:prstGeom prst="rect">
            <a:avLst/>
          </a:prstGeom>
          <a:noFill/>
        </p:spPr>
      </p:pic>
      <p:sp>
        <p:nvSpPr>
          <p:cNvPr id="17" name="TextBox 16"/>
          <p:cNvSpPr txBox="1"/>
          <p:nvPr/>
        </p:nvSpPr>
        <p:spPr>
          <a:xfrm>
            <a:off x="457200" y="2514893"/>
            <a:ext cx="1219637" cy="369332"/>
          </a:xfrm>
          <a:prstGeom prst="rect">
            <a:avLst/>
          </a:prstGeom>
          <a:noFill/>
        </p:spPr>
        <p:txBody>
          <a:bodyPr wrap="square" rtlCol="0">
            <a:spAutoFit/>
          </a:bodyPr>
          <a:lstStyle/>
          <a:p>
            <a:r>
              <a:rPr lang="en-US" dirty="0" err="1" smtClean="0"/>
              <a:t>Normoxic</a:t>
            </a:r>
            <a:endParaRPr lang="en-US" dirty="0"/>
          </a:p>
        </p:txBody>
      </p:sp>
      <p:sp>
        <p:nvSpPr>
          <p:cNvPr id="18" name="TextBox 17"/>
          <p:cNvSpPr txBox="1"/>
          <p:nvPr/>
        </p:nvSpPr>
        <p:spPr>
          <a:xfrm>
            <a:off x="457200" y="4877092"/>
            <a:ext cx="1219637" cy="369332"/>
          </a:xfrm>
          <a:prstGeom prst="rect">
            <a:avLst/>
          </a:prstGeom>
          <a:noFill/>
        </p:spPr>
        <p:txBody>
          <a:bodyPr wrap="square" rtlCol="0">
            <a:spAutoFit/>
          </a:bodyPr>
          <a:lstStyle/>
          <a:p>
            <a:r>
              <a:rPr lang="en-US" dirty="0" smtClean="0"/>
              <a:t>Hypoxic</a:t>
            </a:r>
            <a:endParaRPr lang="en-US" dirty="0"/>
          </a:p>
        </p:txBody>
      </p:sp>
    </p:spTree>
    <p:extLst>
      <p:ext uri="{BB962C8B-B14F-4D97-AF65-F5344CB8AC3E}">
        <p14:creationId xmlns:p14="http://schemas.microsoft.com/office/powerpoint/2010/main" val="14409194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i="1" dirty="0"/>
              <a:t>What the hell are we doing here?</a:t>
            </a:r>
            <a:br>
              <a:rPr lang="en-US" sz="3200" i="1" dirty="0"/>
            </a:br>
            <a:r>
              <a:rPr lang="en-US" i="1" dirty="0"/>
              <a:t>	</a:t>
            </a:r>
            <a:r>
              <a:rPr lang="en-US" sz="1600" i="1" dirty="0" smtClean="0">
                <a:solidFill>
                  <a:schemeClr val="accent6">
                    <a:lumMod val="60000"/>
                    <a:lumOff val="40000"/>
                  </a:schemeClr>
                </a:solidFill>
              </a:rPr>
              <a:t>-”Creep”, </a:t>
            </a:r>
            <a:r>
              <a:rPr lang="en-US" sz="1600" i="1" dirty="0">
                <a:solidFill>
                  <a:schemeClr val="accent6">
                    <a:lumMod val="60000"/>
                    <a:lumOff val="40000"/>
                  </a:schemeClr>
                </a:solidFill>
              </a:rPr>
              <a:t>Radiohead 1992</a:t>
            </a:r>
          </a:p>
        </p:txBody>
      </p:sp>
      <p:sp>
        <p:nvSpPr>
          <p:cNvPr id="5" name="Text Placeholder 4"/>
          <p:cNvSpPr>
            <a:spLocks noGrp="1"/>
          </p:cNvSpPr>
          <p:nvPr>
            <p:ph type="body" idx="1"/>
          </p:nvPr>
        </p:nvSpPr>
        <p:spPr/>
        <p:txBody>
          <a:bodyPr>
            <a:normAutofit/>
          </a:bodyPr>
          <a:lstStyle/>
          <a:p>
            <a:r>
              <a:rPr lang="en-US" sz="2400" i="1" dirty="0" smtClean="0">
                <a:solidFill>
                  <a:schemeClr val="bg2">
                    <a:lumMod val="40000"/>
                    <a:lumOff val="60000"/>
                  </a:schemeClr>
                </a:solidFill>
              </a:rPr>
              <a:t>Introduction</a:t>
            </a:r>
            <a:endParaRPr lang="en-US" sz="2400" i="1" dirty="0">
              <a:solidFill>
                <a:schemeClr val="bg2">
                  <a:lumMod val="40000"/>
                  <a:lumOff val="60000"/>
                </a:schemeClr>
              </a:solidFill>
            </a:endParaRPr>
          </a:p>
        </p:txBody>
      </p:sp>
      <p:pic>
        <p:nvPicPr>
          <p:cNvPr id="1026" name="Picture 2" descr="E:\WEB\Life in the Dead Zone\images\dzzword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8570" y="931743"/>
            <a:ext cx="5178667" cy="1974970"/>
          </a:xfrm>
          <a:prstGeom prst="rect">
            <a:avLst/>
          </a:prstGeom>
          <a:solidFill>
            <a:srgbClr val="FFFFFF">
              <a:shade val="85000"/>
            </a:srgbClr>
          </a:solidFill>
          <a:ln w="76200" cap="sq">
            <a:solidFill>
              <a:srgbClr val="FFFFFF"/>
            </a:solidFill>
            <a:bevel/>
          </a:ln>
          <a:effectLst>
            <a:outerShdw blurRad="36195" dist="12700" dir="11400000" algn="tl" rotWithShape="0">
              <a:srgbClr val="000000">
                <a:alpha val="33000"/>
              </a:srgbClr>
            </a:outerShdw>
          </a:effectLst>
          <a:scene3d>
            <a:camera prst="perspectiveContrastingLeftFacing">
              <a:rot lat="221703" lon="1201596" rev="21460471"/>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14621484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dirty="0" smtClean="0"/>
              <a:t>OPC data show patchy </a:t>
            </a:r>
            <a:r>
              <a:rPr lang="en-US" sz="2800" dirty="0"/>
              <a:t>size-specific </a:t>
            </a:r>
            <a:r>
              <a:rPr lang="en-US" sz="2800" dirty="0" smtClean="0"/>
              <a:t>zooplankton </a:t>
            </a:r>
            <a:r>
              <a:rPr lang="en-US" sz="2800" dirty="0"/>
              <a:t>distribution </a:t>
            </a:r>
            <a:r>
              <a:rPr lang="en-US" sz="2800" dirty="0" smtClean="0"/>
              <a:t>and zooplankton presence in hypoxia</a:t>
            </a:r>
            <a:endParaRPr lang="en-US" sz="2800" dirty="0"/>
          </a:p>
        </p:txBody>
      </p:sp>
      <p:pic>
        <p:nvPicPr>
          <p:cNvPr id="6" name="Content Placeholder 5" descr="SF merge 6 panel plot.png"/>
          <p:cNvPicPr>
            <a:picLocks noGrp="1" noChangeAspect="1"/>
          </p:cNvPicPr>
          <p:nvPr>
            <p:ph idx="1"/>
          </p:nvPr>
        </p:nvPicPr>
        <p:blipFill>
          <a:blip r:embed="rId2" cstate="screen">
            <a:extLst>
              <a:ext uri="{28A0092B-C50C-407E-A947-70E740481C1C}">
                <a14:useLocalDpi xmlns:a14="http://schemas.microsoft.com/office/drawing/2010/main"/>
              </a:ext>
            </a:extLst>
          </a:blip>
          <a:srcRect l="-10314" r="-10314"/>
          <a:stretch>
            <a:fillRect/>
          </a:stretch>
        </p:blip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i="1" dirty="0" err="1" smtClean="0"/>
              <a:t>Acartia</a:t>
            </a:r>
            <a:r>
              <a:rPr lang="en-US" sz="3200" i="1" dirty="0" smtClean="0"/>
              <a:t> </a:t>
            </a:r>
            <a:r>
              <a:rPr lang="en-US" sz="3200" i="1" dirty="0" err="1" smtClean="0"/>
              <a:t>tonsa</a:t>
            </a:r>
            <a:r>
              <a:rPr lang="en-US" sz="3200" dirty="0" smtClean="0"/>
              <a:t> female abundance is centered on the oxycline, with some in the hypoxic zone</a:t>
            </a:r>
            <a:endParaRPr lang="en-US" sz="3200" dirty="0"/>
          </a:p>
        </p:txBody>
      </p:sp>
      <p:pic>
        <p:nvPicPr>
          <p:cNvPr id="6" name="Content Placeholder 5" descr="MOC CTD contour scatter W.png"/>
          <p:cNvPicPr>
            <a:picLocks noGrp="1" noChangeAspect="1"/>
          </p:cNvPicPr>
          <p:nvPr>
            <p:ph idx="1"/>
          </p:nvPr>
        </p:nvPicPr>
        <p:blipFill>
          <a:blip r:embed="rId2" cstate="print">
            <a:extLst>
              <a:ext uri="{28A0092B-C50C-407E-A947-70E740481C1C}">
                <a14:useLocalDpi xmlns:a14="http://schemas.microsoft.com/office/drawing/2010/main"/>
              </a:ext>
            </a:extLst>
          </a:blip>
          <a:srcRect l="-21595" r="-21595"/>
          <a:stretch>
            <a:fillRect/>
          </a:stretch>
        </p:blipFill>
        <p:spPr/>
      </p:pic>
    </p:spTree>
    <p:extLst>
      <p:ext uri="{BB962C8B-B14F-4D97-AF65-F5344CB8AC3E}">
        <p14:creationId xmlns:p14="http://schemas.microsoft.com/office/powerpoint/2010/main" val="16413569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be continued</a:t>
            </a:r>
            <a:endParaRPr lang="en-US" dirty="0"/>
          </a:p>
        </p:txBody>
      </p:sp>
      <p:sp>
        <p:nvSpPr>
          <p:cNvPr id="5" name="Content Placeholder 4"/>
          <p:cNvSpPr>
            <a:spLocks noGrp="1"/>
          </p:cNvSpPr>
          <p:nvPr>
            <p:ph idx="1"/>
          </p:nvPr>
        </p:nvSpPr>
        <p:spPr/>
        <p:txBody>
          <a:bodyPr/>
          <a:lstStyle/>
          <a:p>
            <a:r>
              <a:rPr lang="en-US" dirty="0" smtClean="0"/>
              <a:t>3 cruises in 2011</a:t>
            </a:r>
          </a:p>
          <a:p>
            <a:r>
              <a:rPr lang="en-US" dirty="0" smtClean="0"/>
              <a:t>Fish and Gelatinous Zooplankton gut contents</a:t>
            </a:r>
          </a:p>
          <a:p>
            <a:r>
              <a:rPr lang="en-US" dirty="0" smtClean="0"/>
              <a:t>Egg and post-embryonic mortality</a:t>
            </a:r>
          </a:p>
          <a:p>
            <a:r>
              <a:rPr lang="en-US" dirty="0" smtClean="0"/>
              <a:t>Curricular materials based on our findings</a:t>
            </a:r>
          </a:p>
          <a:p>
            <a:pPr lvl="1"/>
            <a:r>
              <a:rPr lang="en-US" dirty="0" smtClean="0"/>
              <a:t>COSEE Coastal Trends, Laura Murray and Deidre Gibson</a:t>
            </a:r>
          </a:p>
          <a:p>
            <a:r>
              <a:rPr lang="en-US" dirty="0" smtClean="0"/>
              <a:t>Comparison with other </a:t>
            </a:r>
            <a:r>
              <a:rPr lang="en-US" smtClean="0"/>
              <a:t>hypoxic systems</a:t>
            </a:r>
            <a:endParaRPr lang="en-US"/>
          </a:p>
        </p:txBody>
      </p:sp>
    </p:spTree>
    <p:extLst>
      <p:ext uri="{BB962C8B-B14F-4D97-AF65-F5344CB8AC3E}">
        <p14:creationId xmlns:p14="http://schemas.microsoft.com/office/powerpoint/2010/main" val="36088137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dirty="0" smtClean="0"/>
              <a:t>May 2010 OPC data show patchy zooplankton distribution throughout the bay</a:t>
            </a:r>
            <a:endParaRPr lang="en-US" sz="2800" dirty="0"/>
          </a:p>
        </p:txBody>
      </p:sp>
      <p:pic>
        <p:nvPicPr>
          <p:cNvPr id="8" name="Content Placeholder 7" descr="OPC sizes log.pn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1807" t="5568" r="2648"/>
          <a:stretch/>
        </p:blipFill>
        <p:spPr>
          <a:xfrm>
            <a:off x="876300" y="1295223"/>
            <a:ext cx="7391400" cy="5478931"/>
          </a:xfrm>
        </p:spPr>
      </p:pic>
    </p:spTree>
    <p:extLst>
      <p:ext uri="{BB962C8B-B14F-4D97-AF65-F5344CB8AC3E}">
        <p14:creationId xmlns:p14="http://schemas.microsoft.com/office/powerpoint/2010/main" val="16927374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8783378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2" cstate="screen">
            <a:extLst>
              <a:ext uri="{28A0092B-C50C-407E-A947-70E740481C1C}">
                <a14:useLocalDpi xmlns:a14="http://schemas.microsoft.com/office/drawing/2010/main"/>
              </a:ext>
            </a:extLst>
          </a:blip>
          <a:stretch>
            <a:fillRect/>
          </a:stretch>
        </p:blipFill>
        <p:spPr>
          <a:xfrm>
            <a:off x="1483" y="5309"/>
            <a:ext cx="9141033" cy="6855775"/>
          </a:xfrm>
        </p:spPr>
      </p:pic>
    </p:spTree>
    <p:extLst>
      <p:ext uri="{BB962C8B-B14F-4D97-AF65-F5344CB8AC3E}">
        <p14:creationId xmlns:p14="http://schemas.microsoft.com/office/powerpoint/2010/main" val="25284291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2" cstate="screen">
            <a:extLst>
              <a:ext uri="{28A0092B-C50C-407E-A947-70E740481C1C}">
                <a14:useLocalDpi xmlns:a14="http://schemas.microsoft.com/office/drawing/2010/main"/>
              </a:ext>
            </a:extLst>
          </a:blip>
          <a:stretch>
            <a:fillRect/>
          </a:stretch>
        </p:blipFill>
        <p:spPr>
          <a:xfrm>
            <a:off x="1482" y="0"/>
            <a:ext cx="9144000" cy="6858000"/>
          </a:xfrm>
        </p:spPr>
      </p:pic>
    </p:spTree>
    <p:extLst>
      <p:ext uri="{BB962C8B-B14F-4D97-AF65-F5344CB8AC3E}">
        <p14:creationId xmlns:p14="http://schemas.microsoft.com/office/powerpoint/2010/main" val="9014071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2" cstate="screen">
            <a:extLst>
              <a:ext uri="{28A0092B-C50C-407E-A947-70E740481C1C}">
                <a14:useLocalDpi xmlns:a14="http://schemas.microsoft.com/office/drawing/2010/main"/>
              </a:ext>
            </a:extLst>
          </a:blip>
          <a:stretch>
            <a:fillRect/>
          </a:stretch>
        </p:blipFill>
        <p:spPr>
          <a:xfrm>
            <a:off x="1482" y="1"/>
            <a:ext cx="9144000" cy="6858000"/>
          </a:xfrm>
        </p:spPr>
      </p:pic>
    </p:spTree>
    <p:extLst>
      <p:ext uri="{BB962C8B-B14F-4D97-AF65-F5344CB8AC3E}">
        <p14:creationId xmlns:p14="http://schemas.microsoft.com/office/powerpoint/2010/main" val="12267538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David, Ali, Ed</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78416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smtClean="0"/>
              <a:t>Numbers, Letters, Learn to spell</a:t>
            </a:r>
            <a:r>
              <a:rPr lang="en-US" sz="3200" dirty="0" smtClean="0"/>
              <a:t> </a:t>
            </a:r>
            <a:r>
              <a:rPr lang="en-US" i="1" dirty="0"/>
              <a:t/>
            </a:r>
            <a:br>
              <a:rPr lang="en-US" i="1" dirty="0"/>
            </a:br>
            <a:r>
              <a:rPr lang="en-US" i="1" dirty="0"/>
              <a:t>	</a:t>
            </a:r>
            <a:r>
              <a:rPr lang="en-US" sz="1600" i="1" dirty="0" smtClean="0">
                <a:solidFill>
                  <a:schemeClr val="accent6">
                    <a:lumMod val="60000"/>
                    <a:lumOff val="40000"/>
                  </a:schemeClr>
                </a:solidFill>
              </a:rPr>
              <a:t>-”We’re going to be friends”, The white stripes 2002</a:t>
            </a:r>
            <a:endParaRPr lang="en-US" sz="3600" dirty="0">
              <a:solidFill>
                <a:schemeClr val="accent6">
                  <a:lumMod val="60000"/>
                  <a:lumOff val="40000"/>
                </a:schemeClr>
              </a:solidFill>
            </a:endParaRPr>
          </a:p>
        </p:txBody>
      </p:sp>
      <p:sp>
        <p:nvSpPr>
          <p:cNvPr id="3" name="Text Placeholder 2"/>
          <p:cNvSpPr>
            <a:spLocks noGrp="1"/>
          </p:cNvSpPr>
          <p:nvPr>
            <p:ph type="body" idx="1"/>
          </p:nvPr>
        </p:nvSpPr>
        <p:spPr/>
        <p:txBody>
          <a:bodyPr/>
          <a:lstStyle/>
          <a:p>
            <a:r>
              <a:rPr lang="en-US" sz="2400" i="1" dirty="0" smtClean="0">
                <a:solidFill>
                  <a:schemeClr val="bg2">
                    <a:lumMod val="40000"/>
                    <a:lumOff val="60000"/>
                  </a:schemeClr>
                </a:solidFill>
              </a:rPr>
              <a:t>Data Management</a:t>
            </a:r>
            <a:endParaRPr lang="en-US" i="1" dirty="0">
              <a:solidFill>
                <a:schemeClr val="bg2">
                  <a:lumMod val="40000"/>
                  <a:lumOff val="60000"/>
                </a:schemeClr>
              </a:solidFill>
            </a:endParaRPr>
          </a:p>
        </p:txBody>
      </p:sp>
      <p:pic>
        <p:nvPicPr>
          <p:cNvPr id="2050" name="Picture 2" descr="E:\Hypoxia\GOMEX\PI Meeting 2010 June\bco-dmo screenshot NGoMe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6915" y="318964"/>
            <a:ext cx="4285277" cy="3302778"/>
          </a:xfrm>
          <a:prstGeom prst="rect">
            <a:avLst/>
          </a:prstGeom>
          <a:solidFill>
            <a:srgbClr val="FFFFFF">
              <a:shade val="85000"/>
            </a:srgbClr>
          </a:solidFill>
          <a:ln w="101600" cap="sq">
            <a:solidFill>
              <a:srgbClr val="FFFFFF"/>
            </a:solidFill>
            <a:bevel/>
          </a:ln>
          <a:effectLst>
            <a:outerShdw blurRad="36195" dist="12700" dir="11400000" algn="tl" rotWithShape="0">
              <a:srgbClr val="000000">
                <a:alpha val="33000"/>
              </a:srgbClr>
            </a:outerShdw>
          </a:effectLst>
          <a:scene3d>
            <a:camera prst="perspectiveContrastingLeftFacing">
              <a:rot lat="221703" lon="1201596" rev="21460471"/>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2741352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l"/>
            <a:r>
              <a:rPr lang="en-US" sz="4000" dirty="0" smtClean="0"/>
              <a:t>Our goal</a:t>
            </a:r>
            <a:endParaRPr lang="en-US" sz="4000" dirty="0"/>
          </a:p>
        </p:txBody>
      </p:sp>
      <p:sp>
        <p:nvSpPr>
          <p:cNvPr id="5" name="Text Placeholder 4"/>
          <p:cNvSpPr>
            <a:spLocks noGrp="1"/>
          </p:cNvSpPr>
          <p:nvPr>
            <p:ph idx="1"/>
          </p:nvPr>
        </p:nvSpPr>
        <p:spPr/>
        <p:txBody>
          <a:bodyPr>
            <a:normAutofit/>
          </a:bodyPr>
          <a:lstStyle/>
          <a:p>
            <a:pPr>
              <a:buNone/>
            </a:pPr>
            <a:r>
              <a:rPr lang="en-US" dirty="0" smtClean="0"/>
              <a:t>Develop a </a:t>
            </a:r>
            <a:r>
              <a:rPr lang="en-US" b="1" u="sng" dirty="0" smtClean="0"/>
              <a:t>mechanistic understanding</a:t>
            </a:r>
            <a:r>
              <a:rPr lang="en-US" dirty="0" smtClean="0"/>
              <a:t> of how the </a:t>
            </a:r>
            <a:r>
              <a:rPr lang="en-US" b="1" u="sng" dirty="0" smtClean="0"/>
              <a:t>behavior and fitness of copepods</a:t>
            </a:r>
            <a:r>
              <a:rPr lang="en-US" b="1" dirty="0" smtClean="0"/>
              <a:t> </a:t>
            </a:r>
            <a:r>
              <a:rPr lang="en-US" dirty="0" smtClean="0"/>
              <a:t>is influenced by hypoxia.</a:t>
            </a:r>
          </a:p>
          <a:p>
            <a:pPr>
              <a:buNone/>
            </a:pPr>
            <a:endParaRPr lang="en-US" dirty="0" smtClean="0"/>
          </a:p>
          <a:p>
            <a:pPr>
              <a:buNone/>
            </a:pPr>
            <a:r>
              <a:rPr lang="en-US" dirty="0" smtClean="0"/>
              <a:t>How are these effects expressed in the </a:t>
            </a:r>
            <a:r>
              <a:rPr lang="en-US" b="1" u="sng" dirty="0" smtClean="0"/>
              <a:t>population abundance, distribution and </a:t>
            </a:r>
            <a:r>
              <a:rPr lang="en-US" b="1" u="sng" dirty="0" err="1" smtClean="0"/>
              <a:t>trophic</a:t>
            </a:r>
            <a:r>
              <a:rPr lang="en-US" b="1" u="sng" dirty="0" smtClean="0"/>
              <a:t> dynamics</a:t>
            </a:r>
            <a:r>
              <a:rPr lang="en-US" dirty="0"/>
              <a:t>?</a:t>
            </a:r>
            <a:r>
              <a:rPr lang="en-US" dirty="0" smtClean="0"/>
              <a:t> </a:t>
            </a:r>
            <a:endParaRPr lang="en-US" dirty="0"/>
          </a:p>
        </p:txBody>
      </p:sp>
    </p:spTree>
    <p:extLst>
      <p:ext uri="{BB962C8B-B14F-4D97-AF65-F5344CB8AC3E}">
        <p14:creationId xmlns:p14="http://schemas.microsoft.com/office/powerpoint/2010/main" val="35143956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a:bodyPr>
          <a:lstStyle/>
          <a:p>
            <a:pPr marL="0" indent="0" algn="ctr">
              <a:buNone/>
            </a:pPr>
            <a:r>
              <a:rPr lang="en-US" sz="7200" dirty="0" smtClean="0"/>
              <a:t>DISCUSS!</a:t>
            </a:r>
            <a:endParaRPr lang="en-US" sz="7200" dirty="0"/>
          </a:p>
        </p:txBody>
      </p:sp>
    </p:spTree>
    <p:extLst>
      <p:ext uri="{BB962C8B-B14F-4D97-AF65-F5344CB8AC3E}">
        <p14:creationId xmlns:p14="http://schemas.microsoft.com/office/powerpoint/2010/main" val="3363453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smtClean="0"/>
              <a:t>Show me how you do that trick</a:t>
            </a:r>
            <a:r>
              <a:rPr lang="en-US" sz="3200" dirty="0" smtClean="0"/>
              <a:t> </a:t>
            </a:r>
            <a:r>
              <a:rPr lang="en-US" sz="3600" i="1" dirty="0"/>
              <a:t/>
            </a:r>
            <a:br>
              <a:rPr lang="en-US" sz="3600" i="1" dirty="0"/>
            </a:br>
            <a:r>
              <a:rPr lang="en-US" i="1" dirty="0"/>
              <a:t>	</a:t>
            </a:r>
            <a:r>
              <a:rPr lang="en-US" sz="1600" i="1" dirty="0" smtClean="0">
                <a:solidFill>
                  <a:schemeClr val="accent6">
                    <a:lumMod val="60000"/>
                    <a:lumOff val="40000"/>
                  </a:schemeClr>
                </a:solidFill>
              </a:rPr>
              <a:t>-”Just Like Heaven”, The Cure 1997</a:t>
            </a:r>
            <a:endParaRPr lang="en-US" sz="3600" dirty="0">
              <a:solidFill>
                <a:schemeClr val="accent6">
                  <a:lumMod val="60000"/>
                  <a:lumOff val="40000"/>
                </a:schemeClr>
              </a:solidFill>
            </a:endParaRPr>
          </a:p>
        </p:txBody>
      </p:sp>
      <p:sp>
        <p:nvSpPr>
          <p:cNvPr id="3" name="Text Placeholder 2"/>
          <p:cNvSpPr>
            <a:spLocks noGrp="1"/>
          </p:cNvSpPr>
          <p:nvPr>
            <p:ph type="body" idx="1"/>
          </p:nvPr>
        </p:nvSpPr>
        <p:spPr/>
        <p:txBody>
          <a:bodyPr/>
          <a:lstStyle/>
          <a:p>
            <a:r>
              <a:rPr lang="en-US" sz="2400" i="1" dirty="0" smtClean="0">
                <a:solidFill>
                  <a:schemeClr val="bg2">
                    <a:lumMod val="40000"/>
                    <a:lumOff val="60000"/>
                  </a:schemeClr>
                </a:solidFill>
              </a:rPr>
              <a:t>Annual Report</a:t>
            </a:r>
            <a:endParaRPr lang="en-US" i="1" dirty="0">
              <a:solidFill>
                <a:schemeClr val="bg2">
                  <a:lumMod val="40000"/>
                  <a:lumOff val="60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7212" y="295275"/>
            <a:ext cx="4707096" cy="3317501"/>
          </a:xfrm>
          <a:prstGeom prst="rect">
            <a:avLst/>
          </a:prstGeom>
          <a:solidFill>
            <a:srgbClr val="FFFFFF">
              <a:shade val="85000"/>
            </a:srgbClr>
          </a:solidFill>
          <a:ln w="101600" cap="sq">
            <a:solidFill>
              <a:srgbClr val="FFFFFF"/>
            </a:solidFill>
            <a:bevel/>
          </a:ln>
          <a:effectLst>
            <a:outerShdw blurRad="36195" dist="12700" dir="11400000" algn="tl" rotWithShape="0">
              <a:srgbClr val="000000">
                <a:alpha val="33000"/>
              </a:srgbClr>
            </a:outerShdw>
          </a:effectLst>
          <a:scene3d>
            <a:camera prst="perspectiveContrastingLeftFacing">
              <a:rot lat="221703" lon="1201596" rev="21460471"/>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4222853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a:bodyPr>
          <a:lstStyle/>
          <a:p>
            <a:pPr marL="0" indent="0" algn="ctr">
              <a:buNone/>
            </a:pPr>
            <a:r>
              <a:rPr lang="en-US" sz="7200" dirty="0" smtClean="0"/>
              <a:t>DISCUSS!</a:t>
            </a:r>
            <a:endParaRPr lang="en-US" sz="7200" dirty="0"/>
          </a:p>
        </p:txBody>
      </p:sp>
    </p:spTree>
    <p:extLst>
      <p:ext uri="{BB962C8B-B14F-4D97-AF65-F5344CB8AC3E}">
        <p14:creationId xmlns:p14="http://schemas.microsoft.com/office/powerpoint/2010/main" val="1773476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tabLst>
                <a:tab pos="233363" algn="l"/>
              </a:tabLst>
            </a:pPr>
            <a:r>
              <a:rPr lang="en-US" sz="3200" i="1" dirty="0"/>
              <a:t>tramps like </a:t>
            </a:r>
            <a:r>
              <a:rPr lang="en-US" sz="3200" i="1" dirty="0" smtClean="0"/>
              <a:t>us,</a:t>
            </a:r>
            <a:br>
              <a:rPr lang="en-US" sz="3200" i="1" dirty="0" smtClean="0"/>
            </a:br>
            <a:r>
              <a:rPr lang="en-US" sz="3200" i="1" dirty="0"/>
              <a:t>	</a:t>
            </a:r>
            <a:r>
              <a:rPr lang="en-US" sz="3200" i="1" dirty="0" smtClean="0"/>
              <a:t>baby </a:t>
            </a:r>
            <a:r>
              <a:rPr lang="en-US" sz="3200" i="1" dirty="0"/>
              <a:t>we were born to </a:t>
            </a:r>
            <a:r>
              <a:rPr lang="en-US" sz="3200" i="1" dirty="0" smtClean="0"/>
              <a:t>run</a:t>
            </a:r>
            <a:r>
              <a:rPr lang="en-US" sz="3200" i="1" dirty="0"/>
              <a:t/>
            </a:r>
            <a:br>
              <a:rPr lang="en-US" sz="3200" i="1" dirty="0"/>
            </a:br>
            <a:r>
              <a:rPr lang="en-US" sz="3200" i="1" dirty="0"/>
              <a:t>	</a:t>
            </a:r>
            <a:r>
              <a:rPr lang="en-US" sz="3200" i="1" dirty="0" smtClean="0"/>
              <a:t>	</a:t>
            </a:r>
            <a:r>
              <a:rPr lang="en-US" sz="1600" i="1" dirty="0" smtClean="0">
                <a:solidFill>
                  <a:schemeClr val="accent6">
                    <a:lumMod val="60000"/>
                    <a:lumOff val="40000"/>
                  </a:schemeClr>
                </a:solidFill>
              </a:rPr>
              <a:t>-”Born to Run”, Bruce Springsteen 1975</a:t>
            </a:r>
            <a:endParaRPr lang="en-US" sz="1600" dirty="0">
              <a:solidFill>
                <a:schemeClr val="accent6">
                  <a:lumMod val="60000"/>
                  <a:lumOff val="40000"/>
                </a:schemeClr>
              </a:solidFill>
            </a:endParaRPr>
          </a:p>
        </p:txBody>
      </p:sp>
      <p:sp>
        <p:nvSpPr>
          <p:cNvPr id="5" name="Text Placeholder 4"/>
          <p:cNvSpPr>
            <a:spLocks noGrp="1"/>
          </p:cNvSpPr>
          <p:nvPr>
            <p:ph type="body" idx="1"/>
          </p:nvPr>
        </p:nvSpPr>
        <p:spPr/>
        <p:txBody>
          <a:bodyPr>
            <a:normAutofit/>
          </a:bodyPr>
          <a:lstStyle/>
          <a:p>
            <a:r>
              <a:rPr lang="en-US" sz="2400" i="1" dirty="0">
                <a:solidFill>
                  <a:schemeClr val="bg2">
                    <a:lumMod val="40000"/>
                    <a:lumOff val="60000"/>
                  </a:schemeClr>
                </a:solidFill>
              </a:rPr>
              <a:t>Planning 2011 cruises</a:t>
            </a:r>
          </a:p>
        </p:txBody>
      </p:sp>
      <p:pic>
        <p:nvPicPr>
          <p:cNvPr id="4098" name="Picture 2" descr="E:\Hypoxia\Chesapeake\DeZoZoo\CRUISES\1002\pictures\P10004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199063" y="876300"/>
            <a:ext cx="3289299" cy="2466974"/>
          </a:xfrm>
          <a:prstGeom prst="rect">
            <a:avLst/>
          </a:prstGeom>
          <a:solidFill>
            <a:srgbClr val="FFFFFF">
              <a:shade val="85000"/>
            </a:srgbClr>
          </a:solidFill>
          <a:ln w="101600" cap="sq">
            <a:solidFill>
              <a:srgbClr val="FFFFFF"/>
            </a:solidFill>
            <a:bevel/>
          </a:ln>
          <a:effectLst>
            <a:outerShdw blurRad="36195" dist="12700" dir="11400000" algn="tl" rotWithShape="0">
              <a:srgbClr val="000000">
                <a:alpha val="33000"/>
              </a:srgbClr>
            </a:outerShdw>
          </a:effectLst>
          <a:scene3d>
            <a:camera prst="perspectiveContrastingLeftFacing">
              <a:rot lat="221703" lon="1201596" rev="21460471"/>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39308013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79474" y="2330450"/>
            <a:ext cx="2143125" cy="390525"/>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962025" y="4441825"/>
            <a:ext cx="1885950" cy="390525"/>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962025" y="4857750"/>
            <a:ext cx="1885950" cy="390525"/>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l"/>
            <a:r>
              <a:rPr lang="en-US" sz="4000" dirty="0" smtClean="0"/>
              <a:t>Cruise Plan</a:t>
            </a:r>
            <a:endParaRPr lang="en-US" sz="4000" dirty="0"/>
          </a:p>
        </p:txBody>
      </p:sp>
      <p:graphicFrame>
        <p:nvGraphicFramePr>
          <p:cNvPr id="5" name="Table 4"/>
          <p:cNvGraphicFramePr>
            <a:graphicFrameLocks noGrp="1"/>
          </p:cNvGraphicFramePr>
          <p:nvPr>
            <p:extLst>
              <p:ext uri="{D42A27DB-BD31-4B8C-83A1-F6EECF244321}">
                <p14:modId xmlns:p14="http://schemas.microsoft.com/office/powerpoint/2010/main" val="1518272792"/>
              </p:ext>
            </p:extLst>
          </p:nvPr>
        </p:nvGraphicFramePr>
        <p:xfrm>
          <a:off x="3094651" y="1396994"/>
          <a:ext cx="5713440" cy="4729168"/>
        </p:xfrm>
        <a:graphic>
          <a:graphicData uri="http://schemas.openxmlformats.org/drawingml/2006/table">
            <a:tbl>
              <a:tblPr/>
              <a:tblGrid>
                <a:gridCol w="714180"/>
                <a:gridCol w="714180"/>
                <a:gridCol w="714180"/>
                <a:gridCol w="714180"/>
                <a:gridCol w="714180"/>
                <a:gridCol w="714180"/>
                <a:gridCol w="714180"/>
                <a:gridCol w="714180"/>
              </a:tblGrid>
              <a:tr h="97388">
                <a:tc>
                  <a:txBody>
                    <a:bodyPr/>
                    <a:lstStyle/>
                    <a:p>
                      <a:pPr algn="l" fontAlgn="b"/>
                      <a:endParaRPr lang="en-US" sz="600" b="0" i="0" u="none" strike="noStrike" dirty="0">
                        <a:solidFill>
                          <a:schemeClr val="tx1"/>
                        </a:solidFill>
                        <a:latin typeface="Calibri"/>
                      </a:endParaRPr>
                    </a:p>
                  </a:txBody>
                  <a:tcPr marL="4870" marR="4870" marT="4870" marB="0" anchor="b">
                    <a:lnL>
                      <a:noFill/>
                    </a:lnL>
                    <a:lnR>
                      <a:noFill/>
                    </a:lnR>
                    <a:lnT>
                      <a:noFill/>
                    </a:lnT>
                    <a:lnB>
                      <a:noFill/>
                    </a:lnB>
                  </a:tcPr>
                </a:tc>
                <a:tc>
                  <a:txBody>
                    <a:bodyPr/>
                    <a:lstStyle/>
                    <a:p>
                      <a:pPr algn="l" fontAlgn="ctr"/>
                      <a:r>
                        <a:rPr lang="en-US" sz="600" b="0" i="0" u="none" strike="noStrike">
                          <a:solidFill>
                            <a:srgbClr val="FFFFFF"/>
                          </a:solidFill>
                          <a:latin typeface="Calibri"/>
                        </a:rPr>
                        <a:t>21-Sep</a:t>
                      </a:r>
                    </a:p>
                  </a:txBody>
                  <a:tcPr marL="4870" marR="4870" marT="4870" marB="0" anchor="ctr">
                    <a:lnL>
                      <a:noFill/>
                    </a:lnL>
                    <a:lnR>
                      <a:noFill/>
                    </a:lnR>
                    <a:lnT>
                      <a:noFill/>
                    </a:lnT>
                    <a:lnB>
                      <a:noFill/>
                    </a:lnB>
                  </a:tcPr>
                </a:tc>
                <a:tc>
                  <a:txBody>
                    <a:bodyPr/>
                    <a:lstStyle/>
                    <a:p>
                      <a:pPr algn="l" fontAlgn="ctr"/>
                      <a:r>
                        <a:rPr lang="en-US" sz="600" b="0" i="0" u="none" strike="noStrike">
                          <a:solidFill>
                            <a:srgbClr val="FFFFFF"/>
                          </a:solidFill>
                          <a:latin typeface="Calibri"/>
                        </a:rPr>
                        <a:t>22-Sep</a:t>
                      </a:r>
                    </a:p>
                  </a:txBody>
                  <a:tcPr marL="4870" marR="4870" marT="4870" marB="0" anchor="ctr">
                    <a:lnL>
                      <a:noFill/>
                    </a:lnL>
                    <a:lnR>
                      <a:noFill/>
                    </a:lnR>
                    <a:lnT>
                      <a:noFill/>
                    </a:lnT>
                    <a:lnB>
                      <a:noFill/>
                    </a:lnB>
                  </a:tcPr>
                </a:tc>
                <a:tc>
                  <a:txBody>
                    <a:bodyPr/>
                    <a:lstStyle/>
                    <a:p>
                      <a:pPr algn="l" fontAlgn="ctr"/>
                      <a:r>
                        <a:rPr lang="en-US" sz="600" b="0" i="0" u="none" strike="noStrike">
                          <a:solidFill>
                            <a:srgbClr val="FFFFFF"/>
                          </a:solidFill>
                          <a:latin typeface="Calibri"/>
                        </a:rPr>
                        <a:t>23-Sep</a:t>
                      </a:r>
                    </a:p>
                  </a:txBody>
                  <a:tcPr marL="4870" marR="4870" marT="4870" marB="0" anchor="ctr">
                    <a:lnL>
                      <a:noFill/>
                    </a:lnL>
                    <a:lnR>
                      <a:noFill/>
                    </a:lnR>
                    <a:lnT>
                      <a:noFill/>
                    </a:lnT>
                    <a:lnB>
                      <a:noFill/>
                    </a:lnB>
                  </a:tcPr>
                </a:tc>
                <a:tc>
                  <a:txBody>
                    <a:bodyPr/>
                    <a:lstStyle/>
                    <a:p>
                      <a:pPr algn="l" fontAlgn="ctr"/>
                      <a:r>
                        <a:rPr lang="en-US" sz="600" b="0" i="0" u="none" strike="noStrike">
                          <a:solidFill>
                            <a:srgbClr val="FFFFFF"/>
                          </a:solidFill>
                          <a:latin typeface="Calibri"/>
                        </a:rPr>
                        <a:t>24-Sep</a:t>
                      </a:r>
                    </a:p>
                  </a:txBody>
                  <a:tcPr marL="4870" marR="4870" marT="4870" marB="0" anchor="ctr">
                    <a:lnL>
                      <a:noFill/>
                    </a:lnL>
                    <a:lnR>
                      <a:noFill/>
                    </a:lnR>
                    <a:lnT>
                      <a:noFill/>
                    </a:lnT>
                    <a:lnB>
                      <a:noFill/>
                    </a:lnB>
                  </a:tcPr>
                </a:tc>
                <a:tc>
                  <a:txBody>
                    <a:bodyPr/>
                    <a:lstStyle/>
                    <a:p>
                      <a:pPr algn="l" fontAlgn="ctr"/>
                      <a:r>
                        <a:rPr lang="en-US" sz="600" b="0" i="0" u="none" strike="noStrike">
                          <a:solidFill>
                            <a:srgbClr val="FFFFFF"/>
                          </a:solidFill>
                          <a:latin typeface="Calibri"/>
                        </a:rPr>
                        <a:t>25-Sep</a:t>
                      </a:r>
                    </a:p>
                  </a:txBody>
                  <a:tcPr marL="4870" marR="4870" marT="4870" marB="0" anchor="ctr">
                    <a:lnL>
                      <a:noFill/>
                    </a:lnL>
                    <a:lnR>
                      <a:noFill/>
                    </a:lnR>
                    <a:lnT>
                      <a:noFill/>
                    </a:lnT>
                    <a:lnB>
                      <a:noFill/>
                    </a:lnB>
                  </a:tcPr>
                </a:tc>
                <a:tc>
                  <a:txBody>
                    <a:bodyPr/>
                    <a:lstStyle/>
                    <a:p>
                      <a:pPr algn="l" fontAlgn="ctr"/>
                      <a:r>
                        <a:rPr lang="en-US" sz="600" b="0" i="0" u="none" strike="noStrike">
                          <a:solidFill>
                            <a:srgbClr val="FFFFFF"/>
                          </a:solidFill>
                          <a:latin typeface="Calibri"/>
                        </a:rPr>
                        <a:t>26-Sep</a:t>
                      </a:r>
                    </a:p>
                  </a:txBody>
                  <a:tcPr marL="4870" marR="4870" marT="4870" marB="0" anchor="ctr">
                    <a:lnL>
                      <a:noFill/>
                    </a:lnL>
                    <a:lnR>
                      <a:noFill/>
                    </a:lnR>
                    <a:lnT>
                      <a:noFill/>
                    </a:lnT>
                    <a:lnB>
                      <a:noFill/>
                    </a:lnB>
                  </a:tcPr>
                </a:tc>
                <a:tc>
                  <a:txBody>
                    <a:bodyPr/>
                    <a:lstStyle/>
                    <a:p>
                      <a:pPr algn="l" fontAlgn="ctr"/>
                      <a:r>
                        <a:rPr lang="en-US" sz="600" b="0" i="0" u="none" strike="noStrike">
                          <a:solidFill>
                            <a:srgbClr val="FFFFFF"/>
                          </a:solidFill>
                          <a:latin typeface="Calibri"/>
                        </a:rPr>
                        <a:t>27-Sep</a:t>
                      </a:r>
                    </a:p>
                  </a:txBody>
                  <a:tcPr marL="4870" marR="4870" marT="4870" marB="0" anchor="ctr">
                    <a:lnL>
                      <a:noFill/>
                    </a:lnL>
                    <a:lnR>
                      <a:noFill/>
                    </a:lnR>
                    <a:lnT>
                      <a:noFill/>
                    </a:lnT>
                    <a:lnB>
                      <a:noFill/>
                    </a:lnB>
                  </a:tcPr>
                </a:tc>
              </a:tr>
              <a:tr h="97388">
                <a:tc>
                  <a:txBody>
                    <a:bodyPr/>
                    <a:lstStyle/>
                    <a:p>
                      <a:pPr algn="l" fontAlgn="b"/>
                      <a:r>
                        <a:rPr lang="en-US" sz="600" b="0" i="0" u="none" strike="noStrike" dirty="0">
                          <a:solidFill>
                            <a:schemeClr val="tx1"/>
                          </a:solidFill>
                          <a:latin typeface="Calibri"/>
                        </a:rPr>
                        <a:t>Time (Local)</a:t>
                      </a:r>
                    </a:p>
                  </a:txBody>
                  <a:tcPr marL="4870" marR="4870" marT="4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FFFFFF"/>
                          </a:solidFill>
                          <a:latin typeface="Calibri"/>
                        </a:rPr>
                        <a:t>Location</a:t>
                      </a:r>
                    </a:p>
                  </a:txBody>
                  <a:tcPr marL="4870" marR="4870" marT="487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FFFFFF"/>
                        </a:solidFill>
                        <a:latin typeface="Calibri"/>
                      </a:endParaRPr>
                    </a:p>
                  </a:txBody>
                  <a:tcPr marL="4870" marR="4870" marT="487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FFFFFF"/>
                        </a:solidFill>
                        <a:latin typeface="Calibri"/>
                      </a:endParaRPr>
                    </a:p>
                  </a:txBody>
                  <a:tcPr marL="4870" marR="4870" marT="487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FFFFFF"/>
                        </a:solidFill>
                        <a:latin typeface="Calibri"/>
                      </a:endParaRPr>
                    </a:p>
                  </a:txBody>
                  <a:tcPr marL="4870" marR="4870" marT="487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FFFFFF"/>
                        </a:solidFill>
                        <a:latin typeface="Calibri"/>
                      </a:endParaRPr>
                    </a:p>
                  </a:txBody>
                  <a:tcPr marL="4870" marR="4870" marT="487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FFFFFF"/>
                        </a:solidFill>
                        <a:latin typeface="Calibri"/>
                      </a:endParaRPr>
                    </a:p>
                  </a:txBody>
                  <a:tcPr marL="4870" marR="4870" marT="487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FFFFFF"/>
                        </a:solidFill>
                        <a:latin typeface="Calibri"/>
                      </a:endParaRPr>
                    </a:p>
                  </a:txBody>
                  <a:tcPr marL="4870" marR="4870" marT="4870" marB="0" anchor="b">
                    <a:lnL>
                      <a:noFill/>
                    </a:lnL>
                    <a:lnR>
                      <a:noFill/>
                    </a:lnR>
                    <a:lnT>
                      <a:noFill/>
                    </a:lnT>
                    <a:lnB w="6350" cap="flat" cmpd="sng" algn="ctr">
                      <a:solidFill>
                        <a:srgbClr val="000000"/>
                      </a:solidFill>
                      <a:prstDash val="solid"/>
                      <a:round/>
                      <a:headEnd type="none" w="med" len="med"/>
                      <a:tailEnd type="none" w="med" len="med"/>
                    </a:lnB>
                  </a:tcPr>
                </a:tc>
              </a:tr>
              <a:tr h="188933">
                <a:tc>
                  <a:txBody>
                    <a:bodyPr/>
                    <a:lstStyle/>
                    <a:p>
                      <a:pPr algn="r" fontAlgn="b"/>
                      <a:r>
                        <a:rPr lang="en-US" sz="600" b="0" i="0" u="none" strike="noStrike" dirty="0">
                          <a:solidFill>
                            <a:schemeClr val="tx1"/>
                          </a:solidFill>
                          <a:latin typeface="Calibri"/>
                        </a:rPr>
                        <a:t>0:00</a:t>
                      </a:r>
                    </a:p>
                  </a:txBody>
                  <a:tcPr marL="4870" marR="4870" marT="4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latin typeface="Calibri"/>
                        </a:rPr>
                        <a:t>Transit</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BE97"/>
                    </a:solidFill>
                  </a:tcPr>
                </a:tc>
                <a:tc>
                  <a:txBody>
                    <a:bodyPr/>
                    <a:lstStyle/>
                    <a:p>
                      <a:pPr algn="l" fontAlgn="ctr"/>
                      <a:r>
                        <a:rPr lang="en-US" sz="600" b="0" i="0" u="none" strike="noStrike" dirty="0">
                          <a:solidFill>
                            <a:srgbClr val="000000"/>
                          </a:solidFill>
                          <a:latin typeface="Calibri"/>
                        </a:rPr>
                        <a:t>Anchor at S. Station</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ctr"/>
                      <a:r>
                        <a:rPr lang="en-US" sz="600" b="0" i="0" u="none" strike="noStrike" dirty="0">
                          <a:solidFill>
                            <a:srgbClr val="000000"/>
                          </a:solidFill>
                          <a:latin typeface="Calibri"/>
                        </a:rPr>
                        <a:t>      Dusk, Dawn,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r>
              <a:tr h="188933">
                <a:tc>
                  <a:txBody>
                    <a:bodyPr/>
                    <a:lstStyle/>
                    <a:p>
                      <a:pPr algn="r" fontAlgn="b"/>
                      <a:r>
                        <a:rPr lang="en-US" sz="600" b="0" i="0" u="none" strike="noStrike">
                          <a:solidFill>
                            <a:schemeClr val="tx1"/>
                          </a:solidFill>
                          <a:latin typeface="Calibri"/>
                        </a:rPr>
                        <a:t>1:00</a:t>
                      </a:r>
                    </a:p>
                  </a:txBody>
                  <a:tcPr marL="4870" marR="4870" marT="4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latin typeface="Calibri"/>
                        </a:rPr>
                        <a:t>Cambridge - Bay Bridge</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ctr"/>
                      <a:r>
                        <a:rPr lang="en-US" sz="600" b="0" i="0" u="none" strike="noStrike" dirty="0">
                          <a:solidFill>
                            <a:srgbClr val="000000"/>
                          </a:solidFill>
                          <a:latin typeface="Calibri"/>
                        </a:rPr>
                        <a:t>    ~Rappahannock Shoals</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ctr"/>
                      <a:r>
                        <a:rPr lang="en-US" sz="600" b="0" i="0" u="none" strike="noStrike">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l" fontAlgn="ctr"/>
                      <a:r>
                        <a:rPr lang="en-US" sz="600" b="0" i="0" u="none" strike="noStrike" dirty="0">
                          <a:solidFill>
                            <a:srgbClr val="000000"/>
                          </a:solidFill>
                          <a:latin typeface="Calibri"/>
                        </a:rPr>
                        <a:t>      Midnight, and Noon</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ctr"/>
                      <a:r>
                        <a:rPr lang="en-US" sz="600" b="0" i="0" u="none" strike="noStrike">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n-US" sz="600" b="0" i="0" u="none" strike="noStrike">
                          <a:solidFill>
                            <a:srgbClr val="000000"/>
                          </a:solidFill>
                          <a:latin typeface="Calibri"/>
                        </a:rPr>
                        <a:t>Hypoxic Station - CBL to offload</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BE97"/>
                    </a:solidFill>
                  </a:tcPr>
                </a:tc>
              </a:tr>
              <a:tr h="188933">
                <a:tc>
                  <a:txBody>
                    <a:bodyPr/>
                    <a:lstStyle/>
                    <a:p>
                      <a:pPr algn="r" fontAlgn="b"/>
                      <a:r>
                        <a:rPr lang="en-US" sz="600" b="0" i="0" u="none" strike="noStrike">
                          <a:solidFill>
                            <a:schemeClr val="tx1"/>
                          </a:solidFill>
                          <a:latin typeface="Calibri"/>
                        </a:rPr>
                        <a:t>2:00</a:t>
                      </a:r>
                    </a:p>
                  </a:txBody>
                  <a:tcPr marL="4870" marR="4870" marT="4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ctr"/>
                      <a:r>
                        <a:rPr lang="en-US" sz="600" b="0" i="0" u="none" strike="noStrike">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ctr"/>
                      <a:r>
                        <a:rPr lang="en-US" sz="600" b="0" i="0" u="none" strike="noStrike">
                          <a:solidFill>
                            <a:srgbClr val="000000"/>
                          </a:solidFill>
                          <a:latin typeface="Calibri"/>
                        </a:rPr>
                        <a:t>CTD, MOC, TT, MWT</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ctr"/>
                      <a:r>
                        <a:rPr lang="en-US" sz="600" b="0" i="0" u="none" strike="noStrike">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r>
              <a:tr h="188933">
                <a:tc>
                  <a:txBody>
                    <a:bodyPr/>
                    <a:lstStyle/>
                    <a:p>
                      <a:pPr algn="r" fontAlgn="b"/>
                      <a:r>
                        <a:rPr lang="en-US" sz="600" b="0" i="0" u="none" strike="noStrike">
                          <a:solidFill>
                            <a:schemeClr val="tx1"/>
                          </a:solidFill>
                          <a:latin typeface="Calibri"/>
                        </a:rPr>
                        <a:t>3:00</a:t>
                      </a:r>
                    </a:p>
                  </a:txBody>
                  <a:tcPr marL="4870" marR="4870" marT="4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BE97"/>
                    </a:solidFill>
                  </a:tcPr>
                </a:tc>
                <a:tc>
                  <a:txBody>
                    <a:bodyPr/>
                    <a:lstStyle/>
                    <a:p>
                      <a:pPr algn="l" fontAlgn="ctr"/>
                      <a:r>
                        <a:rPr lang="en-US" sz="600" b="0" i="0" u="none" strike="noStrike" dirty="0">
                          <a:solidFill>
                            <a:srgbClr val="000000"/>
                          </a:solidFill>
                          <a:latin typeface="Calibri"/>
                        </a:rPr>
                        <a:t>CTD casts hourly</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ctr"/>
                      <a:r>
                        <a:rPr lang="en-US" sz="600" b="0" i="0" u="none" strike="noStrike">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ctr"/>
                      <a:r>
                        <a:rPr lang="en-US" sz="600" b="0" i="0" u="none" strike="noStrike" dirty="0">
                          <a:solidFill>
                            <a:srgbClr val="000000"/>
                          </a:solidFill>
                          <a:latin typeface="Calibri"/>
                        </a:rPr>
                        <a:t>CTD, MOC, TT, MWT</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l" fontAlgn="ctr"/>
                      <a:r>
                        <a:rPr lang="en-US" sz="600" b="0" i="0" u="none" strike="noStrike" dirty="0">
                          <a:solidFill>
                            <a:srgbClr val="000000"/>
                          </a:solidFill>
                          <a:latin typeface="Calibri"/>
                        </a:rPr>
                        <a:t>Experiments</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ctr"/>
                      <a:r>
                        <a:rPr lang="en-US" sz="600" b="0" i="0" u="none" strike="noStrike">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ctr"/>
                      <a:r>
                        <a:rPr lang="en-US" sz="600" b="0" i="0" u="none" strike="noStrike">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r>
              <a:tr h="188933">
                <a:tc>
                  <a:txBody>
                    <a:bodyPr/>
                    <a:lstStyle/>
                    <a:p>
                      <a:pPr algn="r" fontAlgn="b"/>
                      <a:r>
                        <a:rPr lang="en-US" sz="600" b="0" i="0" u="none" strike="noStrike" dirty="0">
                          <a:solidFill>
                            <a:schemeClr val="tx1"/>
                          </a:solidFill>
                          <a:latin typeface="Calibri"/>
                        </a:rPr>
                        <a:t>4:00</a:t>
                      </a:r>
                    </a:p>
                  </a:txBody>
                  <a:tcPr marL="4870" marR="4870" marT="4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latin typeface="Calibri"/>
                        </a:rPr>
                        <a:t>CTD</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ctr"/>
                      <a:r>
                        <a:rPr lang="en-US" sz="600" b="0" i="0" u="none" strike="noStrike">
                          <a:solidFill>
                            <a:srgbClr val="000000"/>
                          </a:solidFill>
                          <a:latin typeface="Calibri"/>
                        </a:rPr>
                        <a:t>    Grazing</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ctr"/>
                      <a:r>
                        <a:rPr lang="en-US" sz="600" b="0" i="0" u="none" strike="noStrike">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n-US" sz="600" b="0" i="0" u="none" strike="noStrike">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BE97"/>
                    </a:solidFill>
                  </a:tcPr>
                </a:tc>
              </a:tr>
              <a:tr h="188933">
                <a:tc>
                  <a:txBody>
                    <a:bodyPr/>
                    <a:lstStyle/>
                    <a:p>
                      <a:pPr algn="r" fontAlgn="b"/>
                      <a:r>
                        <a:rPr lang="en-US" sz="600" b="0" i="0" u="none" strike="noStrike">
                          <a:solidFill>
                            <a:schemeClr val="tx1"/>
                          </a:solidFill>
                          <a:latin typeface="Calibri"/>
                        </a:rPr>
                        <a:t>5:00</a:t>
                      </a:r>
                    </a:p>
                  </a:txBody>
                  <a:tcPr marL="4870" marR="4870" marT="4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err="1">
                          <a:solidFill>
                            <a:srgbClr val="000000"/>
                          </a:solidFill>
                          <a:latin typeface="Calibri"/>
                        </a:rPr>
                        <a:t>Scanfish</a:t>
                      </a:r>
                      <a:r>
                        <a:rPr lang="en-US" sz="600" b="0" i="0" u="none" strike="noStrike" dirty="0">
                          <a:solidFill>
                            <a:srgbClr val="000000"/>
                          </a:solidFill>
                          <a:latin typeface="Calibri"/>
                        </a:rPr>
                        <a:t> Survey</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l" fontAlgn="ctr"/>
                      <a:r>
                        <a:rPr lang="en-US" sz="600" b="0" i="0" u="none" strike="noStrike" dirty="0">
                          <a:solidFill>
                            <a:srgbClr val="000000"/>
                          </a:solidFill>
                          <a:latin typeface="Calibri"/>
                        </a:rPr>
                        <a:t>Z-Traps</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ctr"/>
                      <a:r>
                        <a:rPr lang="en-US" sz="600" b="0" i="0" u="none" strike="noStrike" dirty="0">
                          <a:solidFill>
                            <a:srgbClr val="000000"/>
                          </a:solidFill>
                          <a:latin typeface="Calibri"/>
                        </a:rPr>
                        <a:t>    Egg Production</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ctr"/>
                      <a:r>
                        <a:rPr lang="en-US" sz="600" b="0" i="0" u="none" strike="noStrike">
                          <a:solidFill>
                            <a:srgbClr val="000000"/>
                          </a:solidFill>
                          <a:latin typeface="Calibri"/>
                        </a:rPr>
                        <a:t>CBL - Cambridge to demobilize</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BE97"/>
                    </a:solidFill>
                  </a:tcPr>
                </a:tc>
              </a:tr>
              <a:tr h="188933">
                <a:tc>
                  <a:txBody>
                    <a:bodyPr/>
                    <a:lstStyle/>
                    <a:p>
                      <a:pPr algn="r" fontAlgn="b"/>
                      <a:r>
                        <a:rPr lang="en-US" sz="600" b="0" i="0" u="none" strike="noStrike">
                          <a:solidFill>
                            <a:schemeClr val="tx1"/>
                          </a:solidFill>
                          <a:latin typeface="Calibri"/>
                        </a:rPr>
                        <a:t>6:00</a:t>
                      </a:r>
                    </a:p>
                  </a:txBody>
                  <a:tcPr marL="4870" marR="4870" marT="4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600" b="0" i="0" u="none" strike="noStrike" dirty="0">
                          <a:solidFill>
                            <a:srgbClr val="000000"/>
                          </a:solidFill>
                          <a:latin typeface="Calibri"/>
                        </a:rPr>
                        <a:t>Bay Bridge to Rappahannock Shoals</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ctr"/>
                      <a:r>
                        <a:rPr lang="en-US" sz="600" b="0" i="0" u="none" strike="noStrike" dirty="0">
                          <a:solidFill>
                            <a:srgbClr val="000000"/>
                          </a:solidFill>
                          <a:latin typeface="Calibri"/>
                        </a:rPr>
                        <a:t>    4 consecutive series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l" fontAlgn="ctr"/>
                      <a:r>
                        <a:rPr lang="en-US" sz="600" b="0" i="0" u="none" strike="noStrike">
                          <a:solidFill>
                            <a:srgbClr val="000000"/>
                          </a:solidFill>
                          <a:latin typeface="Calibri"/>
                        </a:rPr>
                        <a:t>    Neutral Red</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n-US" sz="600" b="0" i="0" u="none" strike="noStrike">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r>
              <a:tr h="188933">
                <a:tc>
                  <a:txBody>
                    <a:bodyPr/>
                    <a:lstStyle/>
                    <a:p>
                      <a:pPr algn="r" fontAlgn="b"/>
                      <a:r>
                        <a:rPr lang="en-US" sz="600" b="0" i="0" u="none" strike="noStrike">
                          <a:solidFill>
                            <a:schemeClr val="tx1"/>
                          </a:solidFill>
                          <a:latin typeface="Calibri"/>
                        </a:rPr>
                        <a:t>7:00</a:t>
                      </a:r>
                    </a:p>
                  </a:txBody>
                  <a:tcPr marL="4870" marR="4870" marT="4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ctr"/>
                      <a:r>
                        <a:rPr lang="en-US" sz="600" b="0" i="0" u="none" strike="noStrike" dirty="0">
                          <a:solidFill>
                            <a:srgbClr val="000000"/>
                          </a:solidFill>
                          <a:latin typeface="Calibri"/>
                        </a:rPr>
                        <a:t>      Dusk, Dawn,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ctr"/>
                      <a:r>
                        <a:rPr lang="en-US" sz="600" b="0" i="0" u="none" strike="noStrike" dirty="0">
                          <a:solidFill>
                            <a:srgbClr val="000000"/>
                          </a:solidFill>
                          <a:latin typeface="Calibri"/>
                        </a:rPr>
                        <a:t>CTD, MOC, TT, MWT</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ctr"/>
                      <a:r>
                        <a:rPr lang="en-US" sz="600" b="0" i="0" u="none" strike="noStrike">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ctr"/>
                      <a:r>
                        <a:rPr lang="en-US" sz="600" b="0" i="0" u="none" strike="noStrike">
                          <a:solidFill>
                            <a:srgbClr val="000000"/>
                          </a:solidFill>
                          <a:latin typeface="Calibri"/>
                        </a:rPr>
                        <a:t>CTD, MOC, TT, MWT</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ctr"/>
                      <a:r>
                        <a:rPr lang="en-US" sz="600" b="0" i="0" u="none" strike="noStrike">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r>
              <a:tr h="188933">
                <a:tc>
                  <a:txBody>
                    <a:bodyPr/>
                    <a:lstStyle/>
                    <a:p>
                      <a:pPr algn="r" fontAlgn="b"/>
                      <a:r>
                        <a:rPr lang="en-US" sz="600" b="0" i="0" u="none" strike="noStrike">
                          <a:solidFill>
                            <a:schemeClr val="tx1"/>
                          </a:solidFill>
                          <a:latin typeface="Calibri"/>
                        </a:rPr>
                        <a:t>8:00</a:t>
                      </a:r>
                    </a:p>
                  </a:txBody>
                  <a:tcPr marL="4870" marR="4870" marT="4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ctr"/>
                      <a:r>
                        <a:rPr lang="en-US" sz="600" b="0" i="0" u="none" strike="noStrike" dirty="0">
                          <a:solidFill>
                            <a:srgbClr val="000000"/>
                          </a:solidFill>
                          <a:latin typeface="Calibri"/>
                        </a:rPr>
                        <a:t>      Midnight, and Noon</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ctr"/>
                      <a:r>
                        <a:rPr lang="en-US" sz="600" b="0" i="0" u="none" strike="noStrike" dirty="0">
                          <a:solidFill>
                            <a:srgbClr val="000000"/>
                          </a:solidFill>
                          <a:latin typeface="Calibri"/>
                        </a:rPr>
                        <a:t>Bay Bridge</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en-US" sz="600" b="0" i="0" u="none" strike="noStrike">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ctr"/>
                      <a:r>
                        <a:rPr lang="en-US" sz="600" b="0" i="0" u="none" strike="noStrike">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BE97"/>
                    </a:solidFill>
                  </a:tcPr>
                </a:tc>
              </a:tr>
              <a:tr h="188933">
                <a:tc>
                  <a:txBody>
                    <a:bodyPr/>
                    <a:lstStyle/>
                    <a:p>
                      <a:pPr algn="r" fontAlgn="b"/>
                      <a:r>
                        <a:rPr lang="en-US" sz="600" b="0" i="0" u="none" strike="noStrike">
                          <a:solidFill>
                            <a:schemeClr val="tx1"/>
                          </a:solidFill>
                          <a:latin typeface="Calibri"/>
                        </a:rPr>
                        <a:t>9:00</a:t>
                      </a:r>
                    </a:p>
                  </a:txBody>
                  <a:tcPr marL="4870" marR="4870" marT="4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ctr"/>
                      <a:r>
                        <a:rPr lang="en-US" sz="600" b="0" i="0" u="none" strike="noStrike" dirty="0">
                          <a:solidFill>
                            <a:srgbClr val="000000"/>
                          </a:solidFill>
                          <a:latin typeface="Calibri"/>
                        </a:rPr>
                        <a:t>OXIC station to HYPOXIC station</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l" fontAlgn="ctr"/>
                      <a:r>
                        <a:rPr lang="en-US" sz="600" b="0" i="0" u="none" strike="noStrike">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endParaRPr lang="en-US" sz="600" b="0" i="0" u="none" strike="noStrike">
                        <a:solidFill>
                          <a:srgbClr val="000000"/>
                        </a:solidFill>
                        <a:latin typeface="Calibri"/>
                      </a:endParaRPr>
                    </a:p>
                  </a:txBody>
                  <a:tcPr marL="4870" marR="4870" marT="487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r h="188933">
                <a:tc>
                  <a:txBody>
                    <a:bodyPr/>
                    <a:lstStyle/>
                    <a:p>
                      <a:pPr algn="r" fontAlgn="b"/>
                      <a:r>
                        <a:rPr lang="en-US" sz="600" b="0" i="0" u="none" strike="noStrike">
                          <a:solidFill>
                            <a:schemeClr val="tx1"/>
                          </a:solidFill>
                          <a:latin typeface="Calibri"/>
                        </a:rPr>
                        <a:t>10:00</a:t>
                      </a:r>
                    </a:p>
                  </a:txBody>
                  <a:tcPr marL="4870" marR="4870" marT="4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ctr"/>
                      <a:r>
                        <a:rPr lang="en-US" sz="600" b="0" i="0" u="none" strike="noStrike" dirty="0">
                          <a:solidFill>
                            <a:srgbClr val="000000"/>
                          </a:solidFill>
                          <a:latin typeface="Calibri"/>
                        </a:rPr>
                        <a:t>Experiments</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b"/>
                      <a:endParaRPr lang="en-US" sz="600" b="0" i="0" u="none" strike="noStrike">
                        <a:solidFill>
                          <a:srgbClr val="000000"/>
                        </a:solidFill>
                        <a:latin typeface="Calibri"/>
                      </a:endParaRPr>
                    </a:p>
                  </a:txBody>
                  <a:tcPr marL="4870" marR="4870" marT="4870" marB="0" anchor="b">
                    <a:lnL w="6350" cap="flat" cmpd="sng" algn="ctr">
                      <a:solidFill>
                        <a:srgbClr val="000000"/>
                      </a:solidFill>
                      <a:prstDash val="solid"/>
                      <a:round/>
                      <a:headEnd type="none" w="med" len="med"/>
                      <a:tailEnd type="none" w="med" len="med"/>
                    </a:lnL>
                    <a:lnR>
                      <a:noFill/>
                    </a:lnR>
                    <a:lnT>
                      <a:noFill/>
                    </a:lnT>
                    <a:lnB>
                      <a:noFill/>
                    </a:lnB>
                  </a:tcPr>
                </a:tc>
              </a:tr>
              <a:tr h="188933">
                <a:tc>
                  <a:txBody>
                    <a:bodyPr/>
                    <a:lstStyle/>
                    <a:p>
                      <a:pPr algn="r" fontAlgn="b"/>
                      <a:r>
                        <a:rPr lang="en-US" sz="600" b="0" i="0" u="none" strike="noStrike" dirty="0">
                          <a:solidFill>
                            <a:schemeClr val="tx1"/>
                          </a:solidFill>
                          <a:latin typeface="Calibri"/>
                        </a:rPr>
                        <a:t>11:00</a:t>
                      </a:r>
                    </a:p>
                  </a:txBody>
                  <a:tcPr marL="4870" marR="4870" marT="4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ctr"/>
                      <a:r>
                        <a:rPr lang="en-US" sz="600" b="0" i="0" u="none" strike="noStrike" dirty="0">
                          <a:solidFill>
                            <a:srgbClr val="000000"/>
                          </a:solidFill>
                          <a:latin typeface="Calibri"/>
                        </a:rPr>
                        <a:t>    Grazing</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ctr"/>
                      <a:r>
                        <a:rPr lang="en-US" sz="600" b="0" i="0" u="none" strike="noStrike">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endParaRPr lang="en-US" sz="600" b="0" i="0" u="none" strike="noStrike">
                        <a:solidFill>
                          <a:srgbClr val="000000"/>
                        </a:solidFill>
                        <a:latin typeface="Calibri"/>
                      </a:endParaRPr>
                    </a:p>
                  </a:txBody>
                  <a:tcPr marL="4870" marR="4870" marT="4870" marB="0" anchor="b">
                    <a:lnL w="6350" cap="flat" cmpd="sng" algn="ctr">
                      <a:solidFill>
                        <a:srgbClr val="000000"/>
                      </a:solidFill>
                      <a:prstDash val="solid"/>
                      <a:round/>
                      <a:headEnd type="none" w="med" len="med"/>
                      <a:tailEnd type="none" w="med" len="med"/>
                    </a:lnL>
                    <a:lnR>
                      <a:noFill/>
                    </a:lnR>
                    <a:lnT>
                      <a:noFill/>
                    </a:lnT>
                    <a:lnB>
                      <a:noFill/>
                    </a:lnB>
                  </a:tcPr>
                </a:tc>
              </a:tr>
              <a:tr h="188933">
                <a:tc>
                  <a:txBody>
                    <a:bodyPr/>
                    <a:lstStyle/>
                    <a:p>
                      <a:pPr algn="r" fontAlgn="b"/>
                      <a:r>
                        <a:rPr lang="en-US" sz="600" b="0" i="0" u="none" strike="noStrike">
                          <a:solidFill>
                            <a:schemeClr val="tx1"/>
                          </a:solidFill>
                          <a:latin typeface="Calibri"/>
                        </a:rPr>
                        <a:t>12:00</a:t>
                      </a:r>
                    </a:p>
                  </a:txBody>
                  <a:tcPr marL="4870" marR="4870" marT="4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en-US" sz="600" b="0" i="0" u="none" strike="noStrike" dirty="0">
                          <a:solidFill>
                            <a:srgbClr val="000000"/>
                          </a:solidFill>
                          <a:latin typeface="Calibri"/>
                        </a:rPr>
                        <a:t>    Egg Production</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ctr"/>
                      <a:r>
                        <a:rPr lang="en-US" sz="600" b="0" i="0" u="none" strike="noStrike" dirty="0">
                          <a:solidFill>
                            <a:srgbClr val="000000"/>
                          </a:solidFill>
                          <a:latin typeface="Calibri"/>
                        </a:rPr>
                        <a:t>CTD, MOC, TT, MWT</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ctr"/>
                      <a:r>
                        <a:rPr lang="en-US" sz="600" b="0" i="0" u="none" strike="noStrike">
                          <a:solidFill>
                            <a:srgbClr val="000000"/>
                          </a:solidFill>
                          <a:latin typeface="Calibri"/>
                        </a:rPr>
                        <a:t>CTD, MOC, TT, MWT</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b"/>
                      <a:endParaRPr lang="en-US" sz="600" b="0" i="0" u="none" strike="noStrike">
                        <a:solidFill>
                          <a:srgbClr val="000000"/>
                        </a:solidFill>
                        <a:latin typeface="Calibri"/>
                      </a:endParaRPr>
                    </a:p>
                  </a:txBody>
                  <a:tcPr marL="4870" marR="4870" marT="4870" marB="0" anchor="b">
                    <a:lnL w="6350" cap="flat" cmpd="sng" algn="ctr">
                      <a:solidFill>
                        <a:srgbClr val="000000"/>
                      </a:solidFill>
                      <a:prstDash val="solid"/>
                      <a:round/>
                      <a:headEnd type="none" w="med" len="med"/>
                      <a:tailEnd type="none" w="med" len="med"/>
                    </a:lnL>
                    <a:lnR>
                      <a:noFill/>
                    </a:lnR>
                    <a:lnT>
                      <a:noFill/>
                    </a:lnT>
                    <a:lnB>
                      <a:noFill/>
                    </a:lnB>
                  </a:tcPr>
                </a:tc>
              </a:tr>
              <a:tr h="188933">
                <a:tc>
                  <a:txBody>
                    <a:bodyPr/>
                    <a:lstStyle/>
                    <a:p>
                      <a:pPr algn="r" fontAlgn="b"/>
                      <a:r>
                        <a:rPr lang="en-US" sz="600" b="0" i="0" u="none" strike="noStrike">
                          <a:solidFill>
                            <a:schemeClr val="tx1"/>
                          </a:solidFill>
                          <a:latin typeface="Calibri"/>
                        </a:rPr>
                        <a:t>13:00</a:t>
                      </a:r>
                    </a:p>
                  </a:txBody>
                  <a:tcPr marL="4870" marR="4870" marT="4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latin typeface="Calibri"/>
                        </a:rPr>
                        <a:t>Stop at CBL to pick up scientists</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BE97"/>
                    </a:solidFill>
                  </a:tcPr>
                </a:tc>
                <a:tc>
                  <a:txBody>
                    <a:bodyPr/>
                    <a:lstStyle/>
                    <a:p>
                      <a:pPr algn="l" fontAlgn="ctr"/>
                      <a:r>
                        <a:rPr lang="en-US" sz="600" b="0" i="0" u="none" strike="noStrike" dirty="0">
                          <a:solidFill>
                            <a:srgbClr val="000000"/>
                          </a:solidFill>
                          <a:latin typeface="Calibri"/>
                        </a:rPr>
                        <a:t>    Neutral Red</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ctr"/>
                      <a:r>
                        <a:rPr lang="en-US" sz="600" b="0" i="0" u="none" strike="noStrike">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endParaRPr lang="en-US" sz="600" b="0" i="0" u="none" strike="noStrike">
                        <a:solidFill>
                          <a:srgbClr val="000000"/>
                        </a:solidFill>
                        <a:latin typeface="Calibri"/>
                      </a:endParaRPr>
                    </a:p>
                  </a:txBody>
                  <a:tcPr marL="4870" marR="4870" marT="4870" marB="0" anchor="b">
                    <a:lnL w="6350" cap="flat" cmpd="sng" algn="ctr">
                      <a:solidFill>
                        <a:srgbClr val="000000"/>
                      </a:solidFill>
                      <a:prstDash val="solid"/>
                      <a:round/>
                      <a:headEnd type="none" w="med" len="med"/>
                      <a:tailEnd type="none" w="med" len="med"/>
                    </a:lnL>
                    <a:lnR>
                      <a:noFill/>
                    </a:lnR>
                    <a:lnT>
                      <a:noFill/>
                    </a:lnT>
                    <a:lnB>
                      <a:noFill/>
                    </a:lnB>
                  </a:tcPr>
                </a:tc>
              </a:tr>
              <a:tr h="188933">
                <a:tc>
                  <a:txBody>
                    <a:bodyPr/>
                    <a:lstStyle/>
                    <a:p>
                      <a:pPr algn="r" fontAlgn="b"/>
                      <a:r>
                        <a:rPr lang="en-US" sz="600" b="0" i="0" u="none" strike="noStrike">
                          <a:solidFill>
                            <a:schemeClr val="tx1"/>
                          </a:solidFill>
                          <a:latin typeface="Calibri"/>
                        </a:rPr>
                        <a:t>14:00</a:t>
                      </a:r>
                    </a:p>
                  </a:txBody>
                  <a:tcPr marL="4870" marR="4870" marT="4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BE97"/>
                    </a:solidFill>
                  </a:tcPr>
                </a:tc>
                <a:tc>
                  <a:txBody>
                    <a:bodyPr/>
                    <a:lstStyle/>
                    <a:p>
                      <a:pPr algn="l" fontAlgn="ctr"/>
                      <a:r>
                        <a:rPr lang="en-US" sz="600" b="0" i="0" u="none" strike="noStrike">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ctr"/>
                      <a:r>
                        <a:rPr lang="en-US" sz="600" b="0" i="0" u="none" strike="noStrike">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endParaRPr lang="en-US" sz="600" b="0" i="0" u="none" strike="noStrike">
                        <a:solidFill>
                          <a:srgbClr val="000000"/>
                        </a:solidFill>
                        <a:latin typeface="Calibri"/>
                      </a:endParaRPr>
                    </a:p>
                  </a:txBody>
                  <a:tcPr marL="4870" marR="4870" marT="4870" marB="0" anchor="b">
                    <a:lnL w="6350" cap="flat" cmpd="sng" algn="ctr">
                      <a:solidFill>
                        <a:srgbClr val="000000"/>
                      </a:solidFill>
                      <a:prstDash val="solid"/>
                      <a:round/>
                      <a:headEnd type="none" w="med" len="med"/>
                      <a:tailEnd type="none" w="med" len="med"/>
                    </a:lnL>
                    <a:lnR>
                      <a:noFill/>
                    </a:lnR>
                    <a:lnT>
                      <a:noFill/>
                    </a:lnT>
                    <a:lnB>
                      <a:noFill/>
                    </a:lnB>
                  </a:tcPr>
                </a:tc>
              </a:tr>
              <a:tr h="188933">
                <a:tc>
                  <a:txBody>
                    <a:bodyPr/>
                    <a:lstStyle/>
                    <a:p>
                      <a:pPr algn="r" fontAlgn="b"/>
                      <a:r>
                        <a:rPr lang="en-US" sz="600" b="0" i="0" u="none" strike="noStrike">
                          <a:solidFill>
                            <a:schemeClr val="tx1"/>
                          </a:solidFill>
                          <a:latin typeface="Calibri"/>
                        </a:rPr>
                        <a:t>15:00</a:t>
                      </a:r>
                    </a:p>
                  </a:txBody>
                  <a:tcPr marL="4870" marR="4870" marT="4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en-US" sz="600" b="0" i="0" u="none" strike="noStrike">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b"/>
                      <a:endParaRPr lang="en-US" sz="600" b="0" i="0" u="none" strike="noStrike">
                        <a:solidFill>
                          <a:srgbClr val="000000"/>
                        </a:solidFill>
                        <a:latin typeface="Calibri"/>
                      </a:endParaRPr>
                    </a:p>
                  </a:txBody>
                  <a:tcPr marL="4870" marR="4870" marT="4870" marB="0" anchor="b">
                    <a:lnL w="6350" cap="flat" cmpd="sng" algn="ctr">
                      <a:solidFill>
                        <a:srgbClr val="000000"/>
                      </a:solidFill>
                      <a:prstDash val="solid"/>
                      <a:round/>
                      <a:headEnd type="none" w="med" len="med"/>
                      <a:tailEnd type="none" w="med" len="med"/>
                    </a:lnL>
                    <a:lnR>
                      <a:noFill/>
                    </a:lnR>
                    <a:lnT>
                      <a:noFill/>
                    </a:lnT>
                    <a:lnB>
                      <a:noFill/>
                    </a:lnB>
                  </a:tcPr>
                </a:tc>
              </a:tr>
              <a:tr h="188933">
                <a:tc>
                  <a:txBody>
                    <a:bodyPr/>
                    <a:lstStyle/>
                    <a:p>
                      <a:pPr algn="r" fontAlgn="b"/>
                      <a:r>
                        <a:rPr lang="en-US" sz="600" b="0" i="0" u="none" strike="noStrike">
                          <a:solidFill>
                            <a:schemeClr val="tx1"/>
                          </a:solidFill>
                          <a:latin typeface="Calibri"/>
                        </a:rPr>
                        <a:t>16:00</a:t>
                      </a:r>
                    </a:p>
                  </a:txBody>
                  <a:tcPr marL="4870" marR="4870" marT="4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ctr"/>
                      <a:r>
                        <a:rPr lang="en-US" sz="600" b="0" i="0" u="none" strike="noStrike">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ctr"/>
                      <a:r>
                        <a:rPr lang="en-US" sz="600" b="0" i="0" u="none" strike="noStrike" dirty="0">
                          <a:solidFill>
                            <a:srgbClr val="000000"/>
                          </a:solidFill>
                          <a:latin typeface="Calibri"/>
                        </a:rPr>
                        <a:t>Bay Bridge</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en-US" sz="600" b="0" i="0" u="none" strike="noStrike">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endParaRPr lang="en-US" sz="600" b="0" i="0" u="none" strike="noStrike">
                        <a:solidFill>
                          <a:srgbClr val="000000"/>
                        </a:solidFill>
                        <a:latin typeface="Calibri"/>
                      </a:endParaRPr>
                    </a:p>
                  </a:txBody>
                  <a:tcPr marL="4870" marR="4870" marT="4870" marB="0" anchor="b">
                    <a:lnL w="6350" cap="flat" cmpd="sng" algn="ctr">
                      <a:solidFill>
                        <a:srgbClr val="000000"/>
                      </a:solidFill>
                      <a:prstDash val="solid"/>
                      <a:round/>
                      <a:headEnd type="none" w="med" len="med"/>
                      <a:tailEnd type="none" w="med" len="med"/>
                    </a:lnL>
                    <a:lnR>
                      <a:noFill/>
                    </a:lnR>
                    <a:lnT>
                      <a:noFill/>
                    </a:lnT>
                    <a:lnB>
                      <a:noFill/>
                    </a:lnB>
                  </a:tcPr>
                </a:tc>
              </a:tr>
              <a:tr h="188933">
                <a:tc>
                  <a:txBody>
                    <a:bodyPr/>
                    <a:lstStyle/>
                    <a:p>
                      <a:pPr algn="r" fontAlgn="b"/>
                      <a:r>
                        <a:rPr lang="en-US" sz="600" b="0" i="0" u="none" strike="noStrike" dirty="0">
                          <a:solidFill>
                            <a:schemeClr val="tx1"/>
                          </a:solidFill>
                          <a:latin typeface="Calibri"/>
                        </a:rPr>
                        <a:t>17:00</a:t>
                      </a:r>
                    </a:p>
                  </a:txBody>
                  <a:tcPr marL="4870" marR="4870" marT="4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ctr"/>
                      <a:r>
                        <a:rPr lang="en-US" sz="600" b="0" i="0" u="none" strike="noStrike">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ctr"/>
                      <a:r>
                        <a:rPr lang="en-US" sz="600" b="0" i="0" u="none" strike="noStrike" dirty="0">
                          <a:solidFill>
                            <a:srgbClr val="000000"/>
                          </a:solidFill>
                          <a:latin typeface="Calibri"/>
                        </a:rPr>
                        <a:t>CTD, MOC, TT, MWT</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l" fontAlgn="ctr"/>
                      <a:r>
                        <a:rPr lang="en-US" sz="600" b="0" i="0" u="none" strike="noStrike" dirty="0">
                          <a:solidFill>
                            <a:srgbClr val="000000"/>
                          </a:solidFill>
                          <a:latin typeface="Calibri"/>
                        </a:rPr>
                        <a:t>Anchor at S. Station</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ctr"/>
                      <a:r>
                        <a:rPr lang="en-US" sz="600" b="0" i="0" u="none" strike="noStrike" dirty="0">
                          <a:solidFill>
                            <a:srgbClr val="000000"/>
                          </a:solidFill>
                          <a:latin typeface="Calibri"/>
                        </a:rPr>
                        <a:t>CTD, MOC, TT, MWT</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b"/>
                      <a:endParaRPr lang="en-US" sz="600" b="0" i="0" u="none" strike="noStrike">
                        <a:solidFill>
                          <a:srgbClr val="000000"/>
                        </a:solidFill>
                        <a:latin typeface="Calibri"/>
                      </a:endParaRPr>
                    </a:p>
                  </a:txBody>
                  <a:tcPr marL="4870" marR="4870" marT="4870" marB="0" anchor="b">
                    <a:lnL w="6350" cap="flat" cmpd="sng" algn="ctr">
                      <a:solidFill>
                        <a:srgbClr val="000000"/>
                      </a:solidFill>
                      <a:prstDash val="solid"/>
                      <a:round/>
                      <a:headEnd type="none" w="med" len="med"/>
                      <a:tailEnd type="none" w="med" len="med"/>
                    </a:lnL>
                    <a:lnR>
                      <a:noFill/>
                    </a:lnR>
                    <a:lnT>
                      <a:noFill/>
                    </a:lnT>
                    <a:lnB>
                      <a:noFill/>
                    </a:lnB>
                  </a:tcPr>
                </a:tc>
              </a:tr>
              <a:tr h="188933">
                <a:tc>
                  <a:txBody>
                    <a:bodyPr/>
                    <a:lstStyle/>
                    <a:p>
                      <a:pPr algn="r" fontAlgn="b"/>
                      <a:r>
                        <a:rPr lang="en-US" sz="600" b="0" i="0" u="none" strike="noStrike">
                          <a:solidFill>
                            <a:schemeClr val="tx1"/>
                          </a:solidFill>
                          <a:latin typeface="Calibri"/>
                        </a:rPr>
                        <a:t>18:00</a:t>
                      </a:r>
                    </a:p>
                  </a:txBody>
                  <a:tcPr marL="4870" marR="4870" marT="4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ctr"/>
                      <a:r>
                        <a:rPr lang="en-US" sz="600" b="0" i="0" u="none" strike="noStrike">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ctr"/>
                      <a:r>
                        <a:rPr lang="en-US" sz="600" b="0" i="0" u="none" strike="noStrike" dirty="0">
                          <a:solidFill>
                            <a:srgbClr val="000000"/>
                          </a:solidFill>
                          <a:latin typeface="Calibri"/>
                        </a:rPr>
                        <a:t>    ~Rappahannock Shoals</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ctr"/>
                      <a:r>
                        <a:rPr lang="en-US" sz="600" b="0" i="0" u="none" strike="noStrike">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b"/>
                      <a:endParaRPr lang="en-US" sz="600" b="0" i="0" u="none" strike="noStrike">
                        <a:solidFill>
                          <a:srgbClr val="000000"/>
                        </a:solidFill>
                        <a:latin typeface="Calibri"/>
                      </a:endParaRPr>
                    </a:p>
                  </a:txBody>
                  <a:tcPr marL="4870" marR="4870" marT="4870" marB="0" anchor="b">
                    <a:lnL w="6350" cap="flat" cmpd="sng" algn="ctr">
                      <a:solidFill>
                        <a:srgbClr val="000000"/>
                      </a:solidFill>
                      <a:prstDash val="solid"/>
                      <a:round/>
                      <a:headEnd type="none" w="med" len="med"/>
                      <a:tailEnd type="none" w="med" len="med"/>
                    </a:lnL>
                    <a:lnR>
                      <a:noFill/>
                    </a:lnR>
                    <a:lnT>
                      <a:noFill/>
                    </a:lnT>
                    <a:lnB>
                      <a:noFill/>
                    </a:lnB>
                  </a:tcPr>
                </a:tc>
              </a:tr>
              <a:tr h="188933">
                <a:tc>
                  <a:txBody>
                    <a:bodyPr/>
                    <a:lstStyle/>
                    <a:p>
                      <a:pPr algn="r" fontAlgn="b"/>
                      <a:r>
                        <a:rPr lang="en-US" sz="600" b="0" i="0" u="none" strike="noStrike">
                          <a:solidFill>
                            <a:schemeClr val="tx1"/>
                          </a:solidFill>
                          <a:latin typeface="Calibri"/>
                        </a:rPr>
                        <a:t>19:00</a:t>
                      </a:r>
                    </a:p>
                  </a:txBody>
                  <a:tcPr marL="4870" marR="4870" marT="4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ctr"/>
                      <a:r>
                        <a:rPr lang="en-US" sz="600" b="0" i="0" u="none" strike="noStrike">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ctr"/>
                      <a:r>
                        <a:rPr lang="en-US" sz="600" b="0" i="0" u="none" strike="noStrike">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endParaRPr lang="en-US" sz="600" b="0" i="0" u="none" strike="noStrike" dirty="0">
                        <a:solidFill>
                          <a:srgbClr val="000000"/>
                        </a:solidFill>
                        <a:latin typeface="Calibri"/>
                      </a:endParaRPr>
                    </a:p>
                  </a:txBody>
                  <a:tcPr marL="4870" marR="4870" marT="4870" marB="0" anchor="b">
                    <a:lnL w="6350" cap="flat" cmpd="sng" algn="ctr">
                      <a:solidFill>
                        <a:srgbClr val="000000"/>
                      </a:solidFill>
                      <a:prstDash val="solid"/>
                      <a:round/>
                      <a:headEnd type="none" w="med" len="med"/>
                      <a:tailEnd type="none" w="med" len="med"/>
                    </a:lnL>
                    <a:lnR>
                      <a:noFill/>
                    </a:lnR>
                    <a:lnT>
                      <a:noFill/>
                    </a:lnT>
                    <a:lnB>
                      <a:noFill/>
                    </a:lnB>
                  </a:tcPr>
                </a:tc>
              </a:tr>
              <a:tr h="188933">
                <a:tc>
                  <a:txBody>
                    <a:bodyPr/>
                    <a:lstStyle/>
                    <a:p>
                      <a:pPr algn="r" fontAlgn="b"/>
                      <a:r>
                        <a:rPr lang="en-US" sz="600" b="0" i="0" u="none" strike="noStrike">
                          <a:solidFill>
                            <a:schemeClr val="tx1"/>
                          </a:solidFill>
                          <a:latin typeface="Calibri"/>
                        </a:rPr>
                        <a:t>20:00</a:t>
                      </a:r>
                    </a:p>
                  </a:txBody>
                  <a:tcPr marL="4870" marR="4870" marT="4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en-US" sz="600" b="0" i="0" u="none" strike="noStrike">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l" fontAlgn="ctr"/>
                      <a:r>
                        <a:rPr lang="en-US" sz="600" b="0" i="0" u="none" strike="noStrike" dirty="0">
                          <a:solidFill>
                            <a:srgbClr val="000000"/>
                          </a:solidFill>
                          <a:latin typeface="Calibri"/>
                        </a:rPr>
                        <a:t>CTD casts hourly</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ctr"/>
                      <a:r>
                        <a:rPr lang="en-US" sz="600" b="0" i="0" u="none" strike="noStrike">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b"/>
                      <a:endParaRPr lang="en-US" sz="600" b="0" i="0" u="none" strike="noStrike">
                        <a:solidFill>
                          <a:srgbClr val="000000"/>
                        </a:solidFill>
                        <a:latin typeface="Calibri"/>
                      </a:endParaRPr>
                    </a:p>
                  </a:txBody>
                  <a:tcPr marL="4870" marR="4870" marT="4870" marB="0" anchor="b">
                    <a:lnL w="6350" cap="flat" cmpd="sng" algn="ctr">
                      <a:solidFill>
                        <a:srgbClr val="000000"/>
                      </a:solidFill>
                      <a:prstDash val="solid"/>
                      <a:round/>
                      <a:headEnd type="none" w="med" len="med"/>
                      <a:tailEnd type="none" w="med" len="med"/>
                    </a:lnL>
                    <a:lnR>
                      <a:noFill/>
                    </a:lnR>
                    <a:lnT>
                      <a:noFill/>
                    </a:lnT>
                    <a:lnB>
                      <a:noFill/>
                    </a:lnB>
                  </a:tcPr>
                </a:tc>
              </a:tr>
              <a:tr h="188933">
                <a:tc>
                  <a:txBody>
                    <a:bodyPr/>
                    <a:lstStyle/>
                    <a:p>
                      <a:pPr algn="r" fontAlgn="b"/>
                      <a:r>
                        <a:rPr lang="en-US" sz="600" b="0" i="0" u="none" strike="noStrike" dirty="0">
                          <a:solidFill>
                            <a:schemeClr val="tx1"/>
                          </a:solidFill>
                          <a:latin typeface="Calibri"/>
                        </a:rPr>
                        <a:t>21:00</a:t>
                      </a:r>
                    </a:p>
                  </a:txBody>
                  <a:tcPr marL="4870" marR="4870" marT="4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latin typeface="Calibri"/>
                        </a:rPr>
                        <a:t>CTD</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en-US" sz="600" b="0" i="0" u="none" strike="noStrike">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ctr"/>
                      <a:r>
                        <a:rPr lang="en-US" sz="600" b="0" i="0" u="none" strike="noStrike">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endParaRPr lang="en-US" sz="600" b="0" i="0" u="none" strike="noStrike">
                        <a:solidFill>
                          <a:srgbClr val="000000"/>
                        </a:solidFill>
                        <a:latin typeface="Calibri"/>
                      </a:endParaRPr>
                    </a:p>
                  </a:txBody>
                  <a:tcPr marL="4870" marR="4870" marT="4870" marB="0" anchor="b">
                    <a:lnL w="6350" cap="flat" cmpd="sng" algn="ctr">
                      <a:solidFill>
                        <a:srgbClr val="000000"/>
                      </a:solidFill>
                      <a:prstDash val="solid"/>
                      <a:round/>
                      <a:headEnd type="none" w="med" len="med"/>
                      <a:tailEnd type="none" w="med" len="med"/>
                    </a:lnL>
                    <a:lnR>
                      <a:noFill/>
                    </a:lnR>
                    <a:lnT>
                      <a:noFill/>
                    </a:lnT>
                    <a:lnB>
                      <a:noFill/>
                    </a:lnB>
                  </a:tcPr>
                </a:tc>
              </a:tr>
              <a:tr h="188933">
                <a:tc>
                  <a:txBody>
                    <a:bodyPr/>
                    <a:lstStyle/>
                    <a:p>
                      <a:pPr algn="r" fontAlgn="b"/>
                      <a:r>
                        <a:rPr lang="en-US" sz="600" b="0" i="0" u="none" strike="noStrike">
                          <a:solidFill>
                            <a:schemeClr val="tx1"/>
                          </a:solidFill>
                          <a:latin typeface="Calibri"/>
                        </a:rPr>
                        <a:t>22:00</a:t>
                      </a:r>
                    </a:p>
                  </a:txBody>
                  <a:tcPr marL="4870" marR="4870" marT="4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latin typeface="Calibri"/>
                        </a:rPr>
                        <a:t>Transit</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BE97"/>
                    </a:solidFill>
                  </a:tcPr>
                </a:tc>
                <a:tc>
                  <a:txBody>
                    <a:bodyPr/>
                    <a:lstStyle/>
                    <a:p>
                      <a:pPr algn="l" fontAlgn="ctr"/>
                      <a:r>
                        <a:rPr lang="en-US" sz="600" b="0" i="0" u="none" strike="noStrike">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ctr"/>
                      <a:r>
                        <a:rPr lang="en-US" sz="600" b="0" i="0" u="none" strike="noStrike" dirty="0">
                          <a:solidFill>
                            <a:srgbClr val="000000"/>
                          </a:solidFill>
                          <a:latin typeface="Calibri"/>
                        </a:rPr>
                        <a:t>CTD, MOC, TT, MWT</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l" fontAlgn="ctr"/>
                      <a:r>
                        <a:rPr lang="en-US" sz="600" b="0" i="0" u="none" strike="noStrike" dirty="0">
                          <a:solidFill>
                            <a:srgbClr val="000000"/>
                          </a:solidFill>
                          <a:latin typeface="Calibri"/>
                        </a:rPr>
                        <a:t>Z-Traps</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ctr"/>
                      <a:r>
                        <a:rPr lang="en-US" sz="600" b="0" i="0" u="none" strike="noStrike">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l" fontAlgn="ctr"/>
                      <a:r>
                        <a:rPr lang="en-US" sz="600" b="0" i="0" u="none" strike="noStrike" dirty="0">
                          <a:solidFill>
                            <a:srgbClr val="000000"/>
                          </a:solidFill>
                          <a:latin typeface="Calibri"/>
                        </a:rPr>
                        <a:t>CTD, MOC, TT, MWT</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b"/>
                      <a:endParaRPr lang="en-US" sz="600" b="0" i="0" u="none" strike="noStrike" dirty="0">
                        <a:solidFill>
                          <a:srgbClr val="000000"/>
                        </a:solidFill>
                        <a:latin typeface="Calibri"/>
                      </a:endParaRPr>
                    </a:p>
                  </a:txBody>
                  <a:tcPr marL="4870" marR="4870" marT="4870" marB="0" anchor="b">
                    <a:lnL w="6350" cap="flat" cmpd="sng" algn="ctr">
                      <a:solidFill>
                        <a:srgbClr val="000000"/>
                      </a:solidFill>
                      <a:prstDash val="solid"/>
                      <a:round/>
                      <a:headEnd type="none" w="med" len="med"/>
                      <a:tailEnd type="none" w="med" len="med"/>
                    </a:lnL>
                    <a:lnR>
                      <a:noFill/>
                    </a:lnR>
                    <a:lnT>
                      <a:noFill/>
                    </a:lnT>
                    <a:lnB>
                      <a:noFill/>
                    </a:lnB>
                  </a:tcPr>
                </a:tc>
              </a:tr>
              <a:tr h="188933">
                <a:tc>
                  <a:txBody>
                    <a:bodyPr/>
                    <a:lstStyle/>
                    <a:p>
                      <a:pPr algn="r" fontAlgn="b"/>
                      <a:r>
                        <a:rPr lang="en-US" sz="600" b="0" i="0" u="none" strike="noStrike" dirty="0">
                          <a:solidFill>
                            <a:schemeClr val="tx1"/>
                          </a:solidFill>
                          <a:latin typeface="Calibri"/>
                        </a:rPr>
                        <a:t>23:00</a:t>
                      </a:r>
                    </a:p>
                  </a:txBody>
                  <a:tcPr marL="4870" marR="4870" marT="4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latin typeface="Calibri"/>
                        </a:rPr>
                        <a:t>Rappahannock Shoals to OXIC station</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BE97"/>
                    </a:solidFill>
                  </a:tcPr>
                </a:tc>
                <a:tc>
                  <a:txBody>
                    <a:bodyPr/>
                    <a:lstStyle/>
                    <a:p>
                      <a:pPr algn="l" fontAlgn="ctr"/>
                      <a:r>
                        <a:rPr lang="en-US" sz="600" b="0" i="0" u="none" strike="noStrike">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ctr"/>
                      <a:r>
                        <a:rPr lang="en-US" sz="600" b="0" i="0" u="none" strike="noStrike" dirty="0">
                          <a:solidFill>
                            <a:srgbClr val="000000"/>
                          </a:solidFill>
                          <a:latin typeface="Calibri"/>
                        </a:rPr>
                        <a:t>    4 consecutive series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n-US" sz="600" b="0" i="0" u="none" strike="noStrike">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n-US" sz="600" b="0" i="0" u="none" strike="noStrike" dirty="0">
                          <a:solidFill>
                            <a:srgbClr val="000000"/>
                          </a:solidFill>
                          <a:latin typeface="Calibri"/>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endParaRPr lang="en-US" sz="600" b="0" i="0" u="none" strike="noStrike" dirty="0">
                        <a:solidFill>
                          <a:srgbClr val="000000"/>
                        </a:solidFill>
                        <a:latin typeface="Calibri"/>
                      </a:endParaRPr>
                    </a:p>
                  </a:txBody>
                  <a:tcPr marL="4870" marR="4870" marT="4870" marB="0" anchor="b">
                    <a:lnL w="6350" cap="flat" cmpd="sng" algn="ctr">
                      <a:solidFill>
                        <a:srgbClr val="000000"/>
                      </a:solidFill>
                      <a:prstDash val="solid"/>
                      <a:round/>
                      <a:headEnd type="none" w="med" len="med"/>
                      <a:tailEnd type="none" w="med" len="med"/>
                    </a:lnL>
                    <a:lnR>
                      <a:noFill/>
                    </a:lnR>
                    <a:lnT>
                      <a:noFill/>
                    </a:lnT>
                    <a:lnB>
                      <a:noFill/>
                    </a:lnB>
                  </a:tcPr>
                </a:tc>
              </a:tr>
            </a:tbl>
          </a:graphicData>
        </a:graphic>
      </p:graphicFrame>
      <p:sp>
        <p:nvSpPr>
          <p:cNvPr id="3" name="Content Placeholder 2"/>
          <p:cNvSpPr>
            <a:spLocks noGrp="1"/>
          </p:cNvSpPr>
          <p:nvPr>
            <p:ph idx="1"/>
          </p:nvPr>
        </p:nvSpPr>
        <p:spPr/>
        <p:txBody>
          <a:bodyPr>
            <a:normAutofit/>
          </a:bodyPr>
          <a:lstStyle/>
          <a:p>
            <a:pPr>
              <a:buNone/>
            </a:pPr>
            <a:r>
              <a:rPr lang="en-US" dirty="0" smtClean="0"/>
              <a:t>7 day cruises</a:t>
            </a:r>
          </a:p>
          <a:p>
            <a:r>
              <a:rPr lang="en-US" dirty="0" smtClean="0">
                <a:solidFill>
                  <a:schemeClr val="bg1"/>
                </a:solidFill>
              </a:rPr>
              <a:t>Axial surveys</a:t>
            </a:r>
          </a:p>
          <a:p>
            <a:r>
              <a:rPr lang="en-US" dirty="0" err="1" smtClean="0"/>
              <a:t>Diel</a:t>
            </a:r>
            <a:r>
              <a:rPr lang="en-US" dirty="0" smtClean="0"/>
              <a:t> studies </a:t>
            </a:r>
            <a:endParaRPr lang="en-US" sz="1600" dirty="0" smtClean="0"/>
          </a:p>
          <a:p>
            <a:pPr>
              <a:buNone/>
            </a:pPr>
            <a:r>
              <a:rPr lang="en-US" sz="1600" dirty="0"/>
              <a:t>	</a:t>
            </a:r>
            <a:r>
              <a:rPr lang="en-US" sz="2000" dirty="0" smtClean="0"/>
              <a:t>48+ hours:</a:t>
            </a:r>
          </a:p>
          <a:p>
            <a:pPr>
              <a:buNone/>
              <a:tabLst>
                <a:tab pos="571500" algn="l"/>
              </a:tabLst>
            </a:pPr>
            <a:r>
              <a:rPr lang="en-US" sz="2000" dirty="0"/>
              <a:t>	</a:t>
            </a:r>
            <a:r>
              <a:rPr lang="en-US" sz="2000" dirty="0" smtClean="0"/>
              <a:t>	24 at anchor</a:t>
            </a:r>
          </a:p>
          <a:p>
            <a:pPr>
              <a:buNone/>
              <a:tabLst>
                <a:tab pos="571500" algn="l"/>
              </a:tabLst>
            </a:pPr>
            <a:r>
              <a:rPr lang="en-US" sz="2000" dirty="0" smtClean="0"/>
              <a:t>		24 towing nets</a:t>
            </a:r>
            <a:endParaRPr lang="en-US" sz="1600" dirty="0" smtClean="0"/>
          </a:p>
          <a:p>
            <a:pPr lvl="1"/>
            <a:r>
              <a:rPr lang="en-US" sz="2000" dirty="0" smtClean="0">
                <a:solidFill>
                  <a:srgbClr val="000000"/>
                </a:solidFill>
              </a:rPr>
              <a:t>Hypoxic site</a:t>
            </a:r>
          </a:p>
          <a:p>
            <a:pPr lvl="1"/>
            <a:r>
              <a:rPr lang="en-US" sz="2000" dirty="0" err="1" smtClean="0">
                <a:solidFill>
                  <a:srgbClr val="000000"/>
                </a:solidFill>
              </a:rPr>
              <a:t>Oxic</a:t>
            </a:r>
            <a:r>
              <a:rPr lang="en-US" sz="2000" dirty="0" smtClean="0">
                <a:solidFill>
                  <a:srgbClr val="000000"/>
                </a:solidFill>
              </a:rPr>
              <a:t> site</a:t>
            </a:r>
          </a:p>
        </p:txBody>
      </p:sp>
    </p:spTree>
    <p:extLst>
      <p:ext uri="{BB962C8B-B14F-4D97-AF65-F5344CB8AC3E}">
        <p14:creationId xmlns:p14="http://schemas.microsoft.com/office/powerpoint/2010/main" val="16306135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Proposed Cruise timing</a:t>
            </a:r>
            <a:endParaRPr lang="en-US" sz="4000" dirty="0"/>
          </a:p>
        </p:txBody>
      </p:sp>
      <p:sp>
        <p:nvSpPr>
          <p:cNvPr id="3" name="Content Placeholder 2"/>
          <p:cNvSpPr>
            <a:spLocks noGrp="1"/>
          </p:cNvSpPr>
          <p:nvPr>
            <p:ph idx="1"/>
          </p:nvPr>
        </p:nvSpPr>
        <p:spPr>
          <a:xfrm>
            <a:off x="457200" y="1600200"/>
            <a:ext cx="8229600" cy="4923589"/>
          </a:xfrm>
        </p:spPr>
        <p:txBody>
          <a:bodyPr>
            <a:normAutofit fontScale="70000" lnSpcReduction="20000"/>
          </a:bodyPr>
          <a:lstStyle/>
          <a:p>
            <a:pPr marL="514350" indent="-514350">
              <a:buNone/>
            </a:pPr>
            <a:r>
              <a:rPr lang="en-US" dirty="0" smtClean="0"/>
              <a:t>May/June</a:t>
            </a:r>
          </a:p>
          <a:p>
            <a:pPr marL="227013" indent="-227013"/>
            <a:r>
              <a:rPr lang="en-US" dirty="0" smtClean="0"/>
              <a:t>ctenophores are a dominant predator </a:t>
            </a:r>
          </a:p>
          <a:p>
            <a:pPr marL="227013" indent="-227013"/>
            <a:r>
              <a:rPr lang="en-US" dirty="0" smtClean="0"/>
              <a:t>hypoxia is becoming established in the up-estuary portion of the mid-Bay and progressing southward</a:t>
            </a:r>
          </a:p>
          <a:p>
            <a:pPr marL="514350" indent="-514350">
              <a:buNone/>
            </a:pPr>
            <a:endParaRPr lang="en-US" dirty="0" smtClean="0"/>
          </a:p>
          <a:p>
            <a:pPr marL="514350" indent="-514350">
              <a:buNone/>
            </a:pPr>
            <a:r>
              <a:rPr lang="en-US" dirty="0" smtClean="0"/>
              <a:t>August/September</a:t>
            </a:r>
          </a:p>
          <a:p>
            <a:pPr marL="227013" indent="-227013"/>
            <a:r>
              <a:rPr lang="en-US" dirty="0" smtClean="0"/>
              <a:t>sea nettles, ctenophores and bay anchovy are all important copepod predators</a:t>
            </a:r>
          </a:p>
          <a:p>
            <a:pPr marL="227013" indent="-227013"/>
            <a:r>
              <a:rPr lang="en-US" dirty="0" smtClean="0"/>
              <a:t>bottom-water hypoxia/anoxia is well established</a:t>
            </a:r>
          </a:p>
          <a:p>
            <a:pPr marL="514350" indent="-514350">
              <a:buNone/>
            </a:pPr>
            <a:endParaRPr lang="en-US" dirty="0" smtClean="0"/>
          </a:p>
          <a:p>
            <a:pPr marL="514350" indent="-514350">
              <a:buNone/>
            </a:pPr>
            <a:r>
              <a:rPr lang="en-US" dirty="0" smtClean="0"/>
              <a:t>October/November:</a:t>
            </a:r>
          </a:p>
          <a:p>
            <a:pPr marL="227013" indent="-227013"/>
            <a:r>
              <a:rPr lang="en-US" dirty="0" smtClean="0"/>
              <a:t>sea nettles and ctenophore stocks decline, bay anchovy young of year numbers and biomass peak</a:t>
            </a:r>
          </a:p>
          <a:p>
            <a:pPr marL="227013" indent="-227013"/>
            <a:r>
              <a:rPr lang="en-US" dirty="0" smtClean="0"/>
              <a:t>hypoxic conditions break down due to more frequent mixing events </a:t>
            </a:r>
          </a:p>
          <a:p>
            <a:pPr marL="514350" indent="-514350"/>
            <a:endParaRPr lang="en-US" dirty="0"/>
          </a:p>
        </p:txBody>
      </p:sp>
    </p:spTree>
    <p:extLst>
      <p:ext uri="{BB962C8B-B14F-4D97-AF65-F5344CB8AC3E}">
        <p14:creationId xmlns:p14="http://schemas.microsoft.com/office/powerpoint/2010/main" val="22950359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DeZoZoo</a:t>
            </a:r>
            <a:r>
              <a:rPr lang="en-US" dirty="0" smtClean="0"/>
              <a:t> UNOLS </a:t>
            </a:r>
            <a:r>
              <a:rPr lang="en-US" dirty="0" smtClean="0"/>
              <a:t>Cruise Dates</a:t>
            </a:r>
            <a:endParaRPr lang="en-US" dirty="0"/>
          </a:p>
        </p:txBody>
      </p:sp>
      <p:sp>
        <p:nvSpPr>
          <p:cNvPr id="3" name="Content Placeholder 2"/>
          <p:cNvSpPr>
            <a:spLocks noGrp="1"/>
          </p:cNvSpPr>
          <p:nvPr>
            <p:ph idx="1"/>
          </p:nvPr>
        </p:nvSpPr>
        <p:spPr/>
        <p:txBody>
          <a:bodyPr/>
          <a:lstStyle/>
          <a:p>
            <a:r>
              <a:rPr lang="en-US" dirty="0"/>
              <a:t>May 25-31 </a:t>
            </a:r>
            <a:endParaRPr lang="en-US" dirty="0" smtClean="0"/>
          </a:p>
          <a:p>
            <a:r>
              <a:rPr lang="en-US" dirty="0" smtClean="0"/>
              <a:t>July </a:t>
            </a:r>
            <a:r>
              <a:rPr lang="en-US" dirty="0"/>
              <a:t>19-25 </a:t>
            </a:r>
            <a:endParaRPr lang="en-US" dirty="0" smtClean="0"/>
          </a:p>
          <a:p>
            <a:r>
              <a:rPr lang="en-US" dirty="0" smtClean="0"/>
              <a:t>September </a:t>
            </a:r>
            <a:r>
              <a:rPr lang="en-US" dirty="0"/>
              <a:t>20-26 </a:t>
            </a:r>
          </a:p>
        </p:txBody>
      </p:sp>
    </p:spTree>
    <p:extLst>
      <p:ext uri="{BB962C8B-B14F-4D97-AF65-F5344CB8AC3E}">
        <p14:creationId xmlns:p14="http://schemas.microsoft.com/office/powerpoint/2010/main" val="24682029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Opportunities For CB Cruises</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smtClean="0"/>
              <a:t>LiDZ</a:t>
            </a:r>
            <a:endParaRPr lang="en-US" dirty="0"/>
          </a:p>
          <a:p>
            <a:pPr lvl="1"/>
            <a:r>
              <a:rPr lang="en-US" dirty="0" smtClean="0"/>
              <a:t>Crump, Cornwell, </a:t>
            </a:r>
            <a:r>
              <a:rPr lang="en-US" dirty="0" err="1" smtClean="0"/>
              <a:t>Hewson</a:t>
            </a:r>
            <a:endParaRPr lang="en-US" dirty="0" smtClean="0"/>
          </a:p>
          <a:p>
            <a:pPr lvl="2"/>
            <a:r>
              <a:rPr lang="en-US" dirty="0" smtClean="0"/>
              <a:t>Weekly cruises to CB4.3C on the Parker</a:t>
            </a:r>
          </a:p>
          <a:p>
            <a:pPr lvl="2"/>
            <a:r>
              <a:rPr lang="en-US" dirty="0" smtClean="0"/>
              <a:t>July 7-13 on Sharp</a:t>
            </a:r>
          </a:p>
          <a:p>
            <a:endParaRPr lang="en-US" dirty="0" smtClean="0"/>
          </a:p>
          <a:p>
            <a:r>
              <a:rPr lang="en-US" dirty="0" smtClean="0"/>
              <a:t>Oyster Transport</a:t>
            </a:r>
          </a:p>
          <a:p>
            <a:pPr lvl="1"/>
            <a:r>
              <a:rPr lang="en-US" dirty="0" smtClean="0"/>
              <a:t>North</a:t>
            </a:r>
          </a:p>
          <a:p>
            <a:pPr lvl="2"/>
            <a:r>
              <a:rPr lang="en-US" dirty="0" smtClean="0"/>
              <a:t>July 14-18</a:t>
            </a:r>
            <a:endParaRPr lang="en-US" dirty="0"/>
          </a:p>
          <a:p>
            <a:endParaRPr lang="en-US" dirty="0"/>
          </a:p>
          <a:p>
            <a:r>
              <a:rPr lang="en-US" i="1" dirty="0" smtClean="0"/>
              <a:t>M. </a:t>
            </a:r>
            <a:r>
              <a:rPr lang="en-US" i="1" dirty="0" err="1" smtClean="0"/>
              <a:t>Rubra</a:t>
            </a:r>
            <a:r>
              <a:rPr lang="en-US" i="1" dirty="0" smtClean="0"/>
              <a:t> </a:t>
            </a:r>
            <a:r>
              <a:rPr lang="en-US" dirty="0" smtClean="0"/>
              <a:t>ecology</a:t>
            </a:r>
          </a:p>
          <a:p>
            <a:pPr lvl="1"/>
            <a:r>
              <a:rPr lang="en-US" dirty="0" smtClean="0"/>
              <a:t>Johnson &amp; </a:t>
            </a:r>
            <a:r>
              <a:rPr lang="en-US" dirty="0" err="1" smtClean="0"/>
              <a:t>Stoecker</a:t>
            </a:r>
            <a:endParaRPr lang="en-US" dirty="0" smtClean="0"/>
          </a:p>
          <a:p>
            <a:pPr lvl="2"/>
            <a:r>
              <a:rPr lang="en-US" dirty="0" smtClean="0"/>
              <a:t>May 4-9</a:t>
            </a:r>
          </a:p>
          <a:p>
            <a:pPr lvl="2"/>
            <a:r>
              <a:rPr lang="en-US" dirty="0" smtClean="0"/>
              <a:t>Oct 16-21</a:t>
            </a:r>
          </a:p>
          <a:p>
            <a:pPr lvl="1"/>
            <a:endParaRPr lang="en-US" dirty="0"/>
          </a:p>
        </p:txBody>
      </p:sp>
    </p:spTree>
    <p:extLst>
      <p:ext uri="{BB962C8B-B14F-4D97-AF65-F5344CB8AC3E}">
        <p14:creationId xmlns:p14="http://schemas.microsoft.com/office/powerpoint/2010/main" val="38044140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tabLst>
                <a:tab pos="233363" algn="l"/>
              </a:tabLst>
            </a:pPr>
            <a:r>
              <a:rPr lang="en-US" sz="3200" dirty="0"/>
              <a:t>Expanding the horizons and </a:t>
            </a:r>
            <a:r>
              <a:rPr lang="en-US" sz="3200" dirty="0" smtClean="0"/>
              <a:t>	expanding </a:t>
            </a:r>
            <a:r>
              <a:rPr lang="en-US" sz="3200" dirty="0"/>
              <a:t>the parameters</a:t>
            </a:r>
            <a:r>
              <a:rPr lang="en-US" sz="3200" i="1" dirty="0"/>
              <a:t/>
            </a:r>
            <a:br>
              <a:rPr lang="en-US" sz="3200" i="1" dirty="0"/>
            </a:br>
            <a:r>
              <a:rPr lang="en-US" sz="3200" i="1" dirty="0"/>
              <a:t>	</a:t>
            </a:r>
            <a:r>
              <a:rPr lang="en-US" sz="3200" i="1" dirty="0" smtClean="0"/>
              <a:t>	</a:t>
            </a:r>
            <a:r>
              <a:rPr lang="en-US" sz="1800" i="1" dirty="0" smtClean="0">
                <a:solidFill>
                  <a:schemeClr val="accent6">
                    <a:lumMod val="60000"/>
                    <a:lumOff val="40000"/>
                  </a:schemeClr>
                </a:solidFill>
              </a:rPr>
              <a:t>-”Sounds of Science” Beastie Boys 1989</a:t>
            </a:r>
            <a:endParaRPr lang="en-US" sz="1800" dirty="0">
              <a:solidFill>
                <a:schemeClr val="accent6">
                  <a:lumMod val="60000"/>
                  <a:lumOff val="40000"/>
                </a:schemeClr>
              </a:solidFill>
            </a:endParaRPr>
          </a:p>
        </p:txBody>
      </p:sp>
      <p:sp>
        <p:nvSpPr>
          <p:cNvPr id="5" name="Text Placeholder 4"/>
          <p:cNvSpPr>
            <a:spLocks noGrp="1"/>
          </p:cNvSpPr>
          <p:nvPr>
            <p:ph type="body" idx="1"/>
          </p:nvPr>
        </p:nvSpPr>
        <p:spPr/>
        <p:txBody>
          <a:bodyPr>
            <a:normAutofit/>
          </a:bodyPr>
          <a:lstStyle/>
          <a:p>
            <a:r>
              <a:rPr lang="en-US" sz="2400" i="1" dirty="0">
                <a:solidFill>
                  <a:schemeClr val="bg2">
                    <a:lumMod val="40000"/>
                    <a:lumOff val="60000"/>
                  </a:schemeClr>
                </a:solidFill>
              </a:rPr>
              <a:t>Planning Science-Educator Partnership for summer 2011</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93059"/>
            <a:ext cx="4040899" cy="2743200"/>
          </a:xfrm>
          <a:prstGeom prst="rect">
            <a:avLst/>
          </a:prstGeom>
          <a:solidFill>
            <a:srgbClr val="FFFFFF">
              <a:shade val="85000"/>
            </a:srgbClr>
          </a:solidFill>
          <a:ln w="101600" cap="sq">
            <a:solidFill>
              <a:srgbClr val="FFFFFF"/>
            </a:solidFill>
            <a:bevel/>
          </a:ln>
          <a:effectLst>
            <a:outerShdw blurRad="36195" dist="12700" dir="11400000" algn="tl" rotWithShape="0">
              <a:srgbClr val="000000">
                <a:alpha val="33000"/>
              </a:srgbClr>
            </a:outerShdw>
          </a:effectLst>
          <a:scene3d>
            <a:camera prst="perspectiveContrastingLeftFacing">
              <a:rot lat="221703" lon="1201596" rev="21460471"/>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19708925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Broader Impacts</a:t>
            </a:r>
            <a:endParaRPr lang="en-US" dirty="0"/>
          </a:p>
        </p:txBody>
      </p:sp>
      <p:sp>
        <p:nvSpPr>
          <p:cNvPr id="7" name="Content Placeholder 6"/>
          <p:cNvSpPr>
            <a:spLocks noGrp="1"/>
          </p:cNvSpPr>
          <p:nvPr>
            <p:ph idx="1"/>
          </p:nvPr>
        </p:nvSpPr>
        <p:spPr/>
        <p:txBody>
          <a:bodyPr>
            <a:normAutofit fontScale="92500" lnSpcReduction="10000"/>
          </a:bodyPr>
          <a:lstStyle/>
          <a:p>
            <a:pPr>
              <a:buNone/>
            </a:pPr>
            <a:r>
              <a:rPr lang="en-US" dirty="0" smtClean="0"/>
              <a:t>COSEE Scientist-Educator Partnership program</a:t>
            </a:r>
          </a:p>
          <a:p>
            <a:r>
              <a:rPr lang="en-US" dirty="0" smtClean="0"/>
              <a:t>Middle or High School teacher at HPL for 6-week residential program</a:t>
            </a:r>
          </a:p>
          <a:p>
            <a:pPr lvl="1"/>
            <a:r>
              <a:rPr lang="en-US" dirty="0" smtClean="0"/>
              <a:t>Create an education module which will focus on zooplankton (e.g. copepods) and their survival in coastal systems.</a:t>
            </a:r>
          </a:p>
          <a:p>
            <a:pPr lvl="1"/>
            <a:r>
              <a:rPr lang="en-US" dirty="0" smtClean="0"/>
              <a:t>Comprehensive dissemination of the modules via the web, hands-on workshops, and conferences</a:t>
            </a:r>
          </a:p>
          <a:p>
            <a:pPr>
              <a:buNone/>
            </a:pPr>
            <a:endParaRPr lang="en-US" dirty="0" smtClean="0"/>
          </a:p>
          <a:p>
            <a:pPr>
              <a:buNone/>
            </a:pPr>
            <a:r>
              <a:rPr lang="en-US" dirty="0" smtClean="0">
                <a:hlinkClick r:id="rId2"/>
              </a:rPr>
              <a:t>www.lifeinthedeadzone.org</a:t>
            </a:r>
            <a:endParaRPr lang="en-US" dirty="0" smtClean="0"/>
          </a:p>
        </p:txBody>
      </p:sp>
    </p:spTree>
    <p:extLst>
      <p:ext uri="{BB962C8B-B14F-4D97-AF65-F5344CB8AC3E}">
        <p14:creationId xmlns:p14="http://schemas.microsoft.com/office/powerpoint/2010/main" val="2985799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l"/>
            <a:r>
              <a:rPr lang="en-US" sz="4000" dirty="0" smtClean="0"/>
              <a:t>Themes &amp; Hypotheses</a:t>
            </a:r>
            <a:endParaRPr lang="en-US" sz="4000" dirty="0"/>
          </a:p>
        </p:txBody>
      </p:sp>
      <p:sp>
        <p:nvSpPr>
          <p:cNvPr id="7" name="Content Placeholder 6"/>
          <p:cNvSpPr>
            <a:spLocks noGrp="1"/>
          </p:cNvSpPr>
          <p:nvPr>
            <p:ph idx="1"/>
          </p:nvPr>
        </p:nvSpPr>
        <p:spPr/>
        <p:txBody>
          <a:bodyPr/>
          <a:lstStyle/>
          <a:p>
            <a:r>
              <a:rPr lang="en-US" dirty="0" smtClean="0"/>
              <a:t>Behavior, Distribution, and Abundance</a:t>
            </a:r>
          </a:p>
          <a:p>
            <a:r>
              <a:rPr lang="en-US" dirty="0" smtClean="0"/>
              <a:t>Organism Fitness</a:t>
            </a:r>
          </a:p>
          <a:p>
            <a:r>
              <a:rPr lang="en-US" dirty="0" smtClean="0"/>
              <a:t>Copepod Mortality</a:t>
            </a:r>
            <a:endParaRPr lang="en-US" dirty="0"/>
          </a:p>
        </p:txBody>
      </p:sp>
    </p:spTree>
    <p:extLst>
      <p:ext uri="{BB962C8B-B14F-4D97-AF65-F5344CB8AC3E}">
        <p14:creationId xmlns:p14="http://schemas.microsoft.com/office/powerpoint/2010/main" val="22793865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Advertisement for SEP</a:t>
            </a:r>
            <a:endParaRPr lang="en-US" dirty="0"/>
          </a:p>
        </p:txBody>
      </p:sp>
      <p:sp>
        <p:nvSpPr>
          <p:cNvPr id="3" name="Content Placeholder 2"/>
          <p:cNvSpPr>
            <a:spLocks noGrp="1"/>
          </p:cNvSpPr>
          <p:nvPr>
            <p:ph idx="1"/>
          </p:nvPr>
        </p:nvSpPr>
        <p:spPr/>
        <p:txBody>
          <a:bodyPr>
            <a:normAutofit fontScale="47500" lnSpcReduction="20000"/>
          </a:bodyPr>
          <a:lstStyle/>
          <a:p>
            <a:endParaRPr lang="en-US" b="1" dirty="0"/>
          </a:p>
          <a:p>
            <a:pPr marL="0" indent="0">
              <a:buNone/>
            </a:pPr>
            <a:r>
              <a:rPr lang="en-US" b="1" dirty="0" smtClean="0"/>
              <a:t>Topic</a:t>
            </a:r>
            <a:r>
              <a:rPr lang="en-US" b="1" dirty="0"/>
              <a:t>: Plankton and the Dead Zone</a:t>
            </a:r>
            <a:br>
              <a:rPr lang="en-US" b="1" dirty="0"/>
            </a:br>
            <a:r>
              <a:rPr lang="en-US" b="1" dirty="0"/>
              <a:t>Location: University of Maryland Center for Environmental Science Horn Point Lab, Cambridge, MD</a:t>
            </a:r>
            <a:endParaRPr lang="en-US" dirty="0"/>
          </a:p>
          <a:p>
            <a:pPr marL="0" indent="0">
              <a:buNone/>
            </a:pPr>
            <a:r>
              <a:rPr lang="en-US" dirty="0"/>
              <a:t>Zooplankton are the gateway for energy and material flowing through the aquatic food web. The direct effects and behavioral changes of zooplankton caused by low oxygen can affect the food web in various ways. Scientists at the UMCES HPL are seeking to understand these effects and changes to zooplankton populations as well as implications for the overall aquatic food web.</a:t>
            </a:r>
          </a:p>
          <a:p>
            <a:pPr marL="0" indent="0">
              <a:buNone/>
            </a:pPr>
            <a:r>
              <a:rPr lang="en-US" dirty="0"/>
              <a:t>The teacher selected for this project will participate in scientific research and create web resources and lesson plans to communicate the research to 6-12th grade students. Under the direction of Dr. James Pierson, research is slated to include cruises on the Chesapeake Bay which will examine zooplankton responses to low oxygen by both surveying the study sites to locate the extent of low oxygen zones and conducting experiments at two stations - one with low oxygen levels and one with higher levels. A suite of measurements and experiments will be performed on the ship to look at where the zooplankton are in relation to their food, their predators, as well as the rates of feeding, reproduction, and migration of the zooplankton. In addition, laboratory experiments will quantify the sub-lethal effects of low oxygen on zooplankton growth and development. While learning about research and plankton ecology, the teacher will also develop educational materials to help convey Dr. Pierson’s research to broader audiences.</a:t>
            </a:r>
          </a:p>
          <a:p>
            <a:endParaRPr lang="en-US" dirty="0" smtClean="0"/>
          </a:p>
          <a:p>
            <a:endParaRPr lang="en-US" dirty="0"/>
          </a:p>
          <a:p>
            <a:pPr marL="0" indent="0">
              <a:buNone/>
            </a:pPr>
            <a:r>
              <a:rPr lang="en-US" sz="2900" b="1" dirty="0"/>
              <a:t>http://www.coseecoastaltrends.net/programs/scientisteducatorpartnership/teacherresearchexperience</a:t>
            </a:r>
            <a:r>
              <a:rPr lang="en-US" sz="2900" b="1" dirty="0" smtClean="0"/>
              <a:t>/</a:t>
            </a:r>
            <a:endParaRPr lang="en-US" sz="2900" b="1" dirty="0"/>
          </a:p>
        </p:txBody>
      </p:sp>
    </p:spTree>
    <p:extLst>
      <p:ext uri="{BB962C8B-B14F-4D97-AF65-F5344CB8AC3E}">
        <p14:creationId xmlns:p14="http://schemas.microsoft.com/office/powerpoint/2010/main" val="4785951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Dates</a:t>
            </a:r>
            <a:endParaRPr lang="en-US" dirty="0"/>
          </a:p>
        </p:txBody>
      </p:sp>
      <p:sp>
        <p:nvSpPr>
          <p:cNvPr id="3" name="Content Placeholder 2"/>
          <p:cNvSpPr>
            <a:spLocks noGrp="1"/>
          </p:cNvSpPr>
          <p:nvPr>
            <p:ph idx="1"/>
          </p:nvPr>
        </p:nvSpPr>
        <p:spPr/>
        <p:txBody>
          <a:bodyPr/>
          <a:lstStyle/>
          <a:p>
            <a:pPr marL="0" indent="0">
              <a:buNone/>
            </a:pPr>
            <a:r>
              <a:rPr lang="en-US" dirty="0" smtClean="0"/>
              <a:t>June 1	Students arrive at HPL</a:t>
            </a:r>
          </a:p>
          <a:p>
            <a:pPr marL="0" indent="0">
              <a:buNone/>
            </a:pPr>
            <a:r>
              <a:rPr lang="en-US" dirty="0"/>
              <a:t>	</a:t>
            </a:r>
            <a:r>
              <a:rPr lang="en-US" dirty="0" smtClean="0"/>
              <a:t>	</a:t>
            </a:r>
            <a:r>
              <a:rPr lang="en-US" i="1" dirty="0" smtClean="0"/>
              <a:t>Timed to coincide with REUs</a:t>
            </a:r>
          </a:p>
          <a:p>
            <a:pPr marL="0" indent="0">
              <a:buNone/>
            </a:pPr>
            <a:r>
              <a:rPr lang="en-US" dirty="0" smtClean="0"/>
              <a:t>June 27	Teachers arrive and have orientation</a:t>
            </a:r>
          </a:p>
          <a:p>
            <a:pPr marL="0" indent="0">
              <a:buNone/>
            </a:pPr>
            <a:r>
              <a:rPr lang="en-US" dirty="0" smtClean="0"/>
              <a:t>August 5	Program ends</a:t>
            </a:r>
          </a:p>
          <a:p>
            <a:pPr marL="0" indent="0">
              <a:buNone/>
            </a:pPr>
            <a:r>
              <a:rPr lang="en-US" dirty="0"/>
              <a:t>	</a:t>
            </a:r>
            <a:r>
              <a:rPr lang="en-US" dirty="0" smtClean="0"/>
              <a:t>	</a:t>
            </a:r>
            <a:r>
              <a:rPr lang="en-US" i="1" dirty="0" smtClean="0"/>
              <a:t>Module should be complete</a:t>
            </a:r>
            <a:endParaRPr lang="en-US" i="1" dirty="0"/>
          </a:p>
        </p:txBody>
      </p:sp>
    </p:spTree>
    <p:extLst>
      <p:ext uri="{BB962C8B-B14F-4D97-AF65-F5344CB8AC3E}">
        <p14:creationId xmlns:p14="http://schemas.microsoft.com/office/powerpoint/2010/main" val="21183655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Scientist-Educator Teams</a:t>
            </a:r>
            <a:endParaRPr lang="en-US" dirty="0"/>
          </a:p>
        </p:txBody>
      </p:sp>
      <p:sp>
        <p:nvSpPr>
          <p:cNvPr id="3" name="Content Placeholder 2"/>
          <p:cNvSpPr>
            <a:spLocks noGrp="1"/>
          </p:cNvSpPr>
          <p:nvPr>
            <p:ph idx="1"/>
          </p:nvPr>
        </p:nvSpPr>
        <p:spPr/>
        <p:txBody>
          <a:bodyPr/>
          <a:lstStyle/>
          <a:p>
            <a:pPr marL="233363" indent="-233363">
              <a:buNone/>
            </a:pPr>
            <a:r>
              <a:rPr lang="en-US" dirty="0" smtClean="0"/>
              <a:t>Each team consists of undergrad from Hampton University and a Teacher</a:t>
            </a:r>
          </a:p>
          <a:p>
            <a:pPr marL="233363" indent="-233363">
              <a:buNone/>
            </a:pPr>
            <a:endParaRPr lang="en-US" dirty="0" smtClean="0"/>
          </a:p>
          <a:p>
            <a:pPr marL="233363" indent="-233363">
              <a:buNone/>
            </a:pPr>
            <a:r>
              <a:rPr lang="en-US" dirty="0" smtClean="0"/>
              <a:t>Module Topics:</a:t>
            </a:r>
            <a:endParaRPr lang="en-US" dirty="0"/>
          </a:p>
          <a:p>
            <a:r>
              <a:rPr lang="en-US" dirty="0" smtClean="0"/>
              <a:t>Plankton</a:t>
            </a:r>
          </a:p>
          <a:p>
            <a:r>
              <a:rPr lang="en-US" dirty="0" smtClean="0"/>
              <a:t>Marine Food Webs</a:t>
            </a:r>
          </a:p>
        </p:txBody>
      </p:sp>
    </p:spTree>
    <p:extLst>
      <p:ext uri="{BB962C8B-B14F-4D97-AF65-F5344CB8AC3E}">
        <p14:creationId xmlns:p14="http://schemas.microsoft.com/office/powerpoint/2010/main" val="2913890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and Responsibilities</a:t>
            </a:r>
            <a:endParaRPr lang="en-US" dirty="0"/>
          </a:p>
        </p:txBody>
      </p:sp>
      <p:sp>
        <p:nvSpPr>
          <p:cNvPr id="3" name="Content Placeholder 2"/>
          <p:cNvSpPr>
            <a:spLocks noGrp="1"/>
          </p:cNvSpPr>
          <p:nvPr>
            <p:ph idx="1"/>
          </p:nvPr>
        </p:nvSpPr>
        <p:spPr/>
        <p:txBody>
          <a:bodyPr>
            <a:normAutofit fontScale="92500" lnSpcReduction="10000"/>
          </a:bodyPr>
          <a:lstStyle/>
          <a:p>
            <a:pPr marL="233363" indent="-233363">
              <a:buNone/>
            </a:pPr>
            <a:r>
              <a:rPr lang="en-US" dirty="0" smtClean="0"/>
              <a:t>Students will gain real science experience:</a:t>
            </a:r>
          </a:p>
          <a:p>
            <a:r>
              <a:rPr lang="en-US" dirty="0" smtClean="0"/>
              <a:t>Lab work</a:t>
            </a:r>
          </a:p>
          <a:p>
            <a:r>
              <a:rPr lang="en-US" dirty="0" smtClean="0"/>
              <a:t>Cruise experience</a:t>
            </a:r>
          </a:p>
          <a:p>
            <a:endParaRPr lang="en-US" dirty="0" smtClean="0"/>
          </a:p>
          <a:p>
            <a:pPr marL="233363" indent="-233363">
              <a:buNone/>
            </a:pPr>
            <a:r>
              <a:rPr lang="en-US" dirty="0" smtClean="0"/>
              <a:t>Oversee their lab work and educational material development</a:t>
            </a:r>
          </a:p>
          <a:p>
            <a:pPr marL="233363" indent="-233363">
              <a:buNone/>
            </a:pPr>
            <a:endParaRPr lang="en-US" dirty="0" smtClean="0"/>
          </a:p>
          <a:p>
            <a:pPr marL="233363" indent="-233363">
              <a:buNone/>
            </a:pPr>
            <a:r>
              <a:rPr lang="en-US" dirty="0" smtClean="0"/>
              <a:t>Make sure the teacher and students understand the science and can communicate</a:t>
            </a:r>
          </a:p>
        </p:txBody>
      </p:sp>
    </p:spTree>
    <p:extLst>
      <p:ext uri="{BB962C8B-B14F-4D97-AF65-F5344CB8AC3E}">
        <p14:creationId xmlns:p14="http://schemas.microsoft.com/office/powerpoint/2010/main" val="1530900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Autofit/>
          </a:bodyPr>
          <a:lstStyle/>
          <a:p>
            <a:pPr algn="l"/>
            <a:r>
              <a:rPr lang="en-US" sz="3600" b="1" dirty="0" smtClean="0">
                <a:solidFill>
                  <a:schemeClr val="tx2">
                    <a:lumMod val="50000"/>
                  </a:schemeClr>
                </a:solidFill>
                <a:latin typeface="Cambria"/>
                <a:cs typeface="Cambria"/>
              </a:rPr>
              <a:t>Behavior, distribution, and abundance </a:t>
            </a:r>
            <a:r>
              <a:rPr lang="en-US" sz="3600" dirty="0" smtClean="0"/>
              <a:t>	</a:t>
            </a:r>
            <a:endParaRPr lang="en-US" sz="3600" dirty="0"/>
          </a:p>
        </p:txBody>
      </p:sp>
      <p:sp>
        <p:nvSpPr>
          <p:cNvPr id="3" name="Content Placeholder 2"/>
          <p:cNvSpPr>
            <a:spLocks noGrp="1"/>
          </p:cNvSpPr>
          <p:nvPr>
            <p:ph idx="1"/>
          </p:nvPr>
        </p:nvSpPr>
        <p:spPr/>
        <p:txBody>
          <a:bodyPr>
            <a:normAutofit lnSpcReduction="10000"/>
          </a:bodyPr>
          <a:lstStyle/>
          <a:p>
            <a:pPr>
              <a:buNone/>
            </a:pPr>
            <a:r>
              <a:rPr lang="en-US" b="1" u="sng" dirty="0" smtClean="0">
                <a:solidFill>
                  <a:srgbClr val="10253F"/>
                </a:solidFill>
              </a:rPr>
              <a:t>Hypothesis I:</a:t>
            </a:r>
            <a:endParaRPr lang="en-US" b="1" i="1" u="sng" dirty="0" smtClean="0">
              <a:solidFill>
                <a:srgbClr val="10253F"/>
              </a:solidFill>
            </a:endParaRPr>
          </a:p>
          <a:p>
            <a:pPr>
              <a:buNone/>
            </a:pPr>
            <a:r>
              <a:rPr lang="en-US" i="1" dirty="0" smtClean="0"/>
              <a:t>Low</a:t>
            </a:r>
            <a:r>
              <a:rPr lang="en-US" i="1" dirty="0"/>
              <a:t>-oxygen bottom waters exercise control over the vertical distribution and migration behavior of copepods</a:t>
            </a:r>
            <a:r>
              <a:rPr lang="en-US" dirty="0"/>
              <a:t>. </a:t>
            </a:r>
          </a:p>
          <a:p>
            <a:pPr>
              <a:buNone/>
            </a:pPr>
            <a:r>
              <a:rPr lang="en-US" dirty="0"/>
              <a:t>Copepods may either avoid hypoxic waters or they may be found in hypoxic waters at least part of the day, moving between layers of low-oxygen water and overlying </a:t>
            </a:r>
            <a:r>
              <a:rPr lang="en-US" dirty="0" err="1"/>
              <a:t>normoxic</a:t>
            </a:r>
            <a:r>
              <a:rPr lang="en-US" dirty="0"/>
              <a:t> water.</a:t>
            </a:r>
            <a:r>
              <a:rPr lang="en-US" dirty="0" smtClean="0"/>
              <a:t> </a:t>
            </a:r>
          </a:p>
          <a:p>
            <a:pPr>
              <a:buNone/>
            </a:pPr>
            <a:r>
              <a:rPr lang="en-US" dirty="0" smtClean="0"/>
              <a:t> </a:t>
            </a:r>
          </a:p>
        </p:txBody>
      </p:sp>
    </p:spTree>
    <p:extLst>
      <p:ext uri="{BB962C8B-B14F-4D97-AF65-F5344CB8AC3E}">
        <p14:creationId xmlns:p14="http://schemas.microsoft.com/office/powerpoint/2010/main" val="217978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b="1" dirty="0" smtClean="0">
                <a:solidFill>
                  <a:schemeClr val="accent3">
                    <a:lumMod val="50000"/>
                  </a:schemeClr>
                </a:solidFill>
                <a:latin typeface="Cambria"/>
                <a:cs typeface="Cambria"/>
              </a:rPr>
              <a:t>Organism Fitness</a:t>
            </a:r>
            <a:endParaRPr lang="en-US" sz="3600" b="1" dirty="0">
              <a:solidFill>
                <a:schemeClr val="accent3">
                  <a:lumMod val="50000"/>
                </a:schemeClr>
              </a:solidFill>
              <a:latin typeface="Cambria"/>
              <a:cs typeface="Cambria"/>
            </a:endParaRPr>
          </a:p>
        </p:txBody>
      </p:sp>
      <p:sp>
        <p:nvSpPr>
          <p:cNvPr id="3" name="Content Placeholder 2"/>
          <p:cNvSpPr>
            <a:spLocks noGrp="1"/>
          </p:cNvSpPr>
          <p:nvPr>
            <p:ph idx="1"/>
          </p:nvPr>
        </p:nvSpPr>
        <p:spPr/>
        <p:txBody>
          <a:bodyPr>
            <a:normAutofit lnSpcReduction="10000"/>
          </a:bodyPr>
          <a:lstStyle/>
          <a:p>
            <a:pPr>
              <a:buNone/>
            </a:pPr>
            <a:r>
              <a:rPr lang="en-US" b="1" u="sng" dirty="0" smtClean="0">
                <a:solidFill>
                  <a:schemeClr val="accent3">
                    <a:lumMod val="50000"/>
                  </a:schemeClr>
                </a:solidFill>
              </a:rPr>
              <a:t>Hypothesis II:</a:t>
            </a:r>
            <a:endParaRPr lang="en-US" i="1" dirty="0" smtClean="0">
              <a:solidFill>
                <a:schemeClr val="accent3">
                  <a:lumMod val="50000"/>
                </a:schemeClr>
              </a:solidFill>
            </a:endParaRPr>
          </a:p>
          <a:p>
            <a:pPr>
              <a:buNone/>
            </a:pPr>
            <a:r>
              <a:rPr lang="en-US" i="1" dirty="0" smtClean="0"/>
              <a:t>Low</a:t>
            </a:r>
            <a:r>
              <a:rPr lang="en-US" i="1" dirty="0"/>
              <a:t>-oxygen bottom waters reduce the fitness of copepods.</a:t>
            </a:r>
            <a:r>
              <a:rPr lang="en-US" dirty="0"/>
              <a:t> </a:t>
            </a:r>
          </a:p>
          <a:p>
            <a:pPr>
              <a:buNone/>
            </a:pPr>
            <a:r>
              <a:rPr lang="en-US" dirty="0"/>
              <a:t>Low-oxygen bottom waters may directly reduce copepod fitness through physiological stress, but low dissolved oxygen also may indirectly enhance the fitness of copepods if their food is aggregated in layers within the oxycline</a:t>
            </a:r>
            <a:r>
              <a:rPr lang="en-US" dirty="0" smtClean="0"/>
              <a:t>.</a:t>
            </a:r>
          </a:p>
          <a:p>
            <a:pPr>
              <a:buNone/>
            </a:pPr>
            <a:r>
              <a:rPr lang="en-US" dirty="0" smtClean="0"/>
              <a:t> </a:t>
            </a:r>
          </a:p>
        </p:txBody>
      </p:sp>
    </p:spTree>
    <p:extLst>
      <p:ext uri="{BB962C8B-B14F-4D97-AF65-F5344CB8AC3E}">
        <p14:creationId xmlns:p14="http://schemas.microsoft.com/office/powerpoint/2010/main" val="292910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b="1" dirty="0" smtClean="0">
                <a:solidFill>
                  <a:srgbClr val="632523"/>
                </a:solidFill>
                <a:latin typeface="Cambria"/>
                <a:cs typeface="Cambria"/>
              </a:rPr>
              <a:t>Copepod Mortality</a:t>
            </a:r>
            <a:endParaRPr lang="en-US" sz="3600" b="1" dirty="0">
              <a:solidFill>
                <a:srgbClr val="632523"/>
              </a:solidFill>
              <a:latin typeface="Cambria"/>
              <a:cs typeface="Cambria"/>
            </a:endParaRPr>
          </a:p>
        </p:txBody>
      </p:sp>
      <p:sp>
        <p:nvSpPr>
          <p:cNvPr id="3" name="Content Placeholder 2"/>
          <p:cNvSpPr>
            <a:spLocks noGrp="1"/>
          </p:cNvSpPr>
          <p:nvPr>
            <p:ph idx="1"/>
          </p:nvPr>
        </p:nvSpPr>
        <p:spPr/>
        <p:txBody>
          <a:bodyPr>
            <a:normAutofit lnSpcReduction="10000"/>
          </a:bodyPr>
          <a:lstStyle/>
          <a:p>
            <a:pPr>
              <a:buNone/>
            </a:pPr>
            <a:r>
              <a:rPr lang="en-US" b="1" u="sng" dirty="0" smtClean="0">
                <a:solidFill>
                  <a:schemeClr val="accent2">
                    <a:lumMod val="50000"/>
                  </a:schemeClr>
                </a:solidFill>
              </a:rPr>
              <a:t>Hypothesis III:</a:t>
            </a:r>
            <a:endParaRPr lang="en-US" i="1" dirty="0" smtClean="0">
              <a:solidFill>
                <a:schemeClr val="accent2">
                  <a:lumMod val="50000"/>
                </a:schemeClr>
              </a:solidFill>
            </a:endParaRPr>
          </a:p>
          <a:p>
            <a:pPr>
              <a:buNone/>
            </a:pPr>
            <a:r>
              <a:rPr lang="en-US" i="1" dirty="0"/>
              <a:t>Low-oxygen bottom waters increase mortality rate by directly killing copepods and their eggs.</a:t>
            </a:r>
            <a:r>
              <a:rPr lang="en-US" dirty="0"/>
              <a:t> </a:t>
            </a:r>
          </a:p>
          <a:p>
            <a:pPr>
              <a:buNone/>
            </a:pPr>
            <a:r>
              <a:rPr lang="en-US" i="1" dirty="0"/>
              <a:t>Alternatively, hypoxic bottom waters may increase the rate of copepod mortality indirectly by enhancing </a:t>
            </a:r>
            <a:r>
              <a:rPr lang="en-US" i="1" dirty="0" err="1"/>
              <a:t>trophic</a:t>
            </a:r>
            <a:r>
              <a:rPr lang="en-US" i="1" dirty="0"/>
              <a:t> interactions between copepods and  their fish and jellyfish predators.</a:t>
            </a:r>
            <a:r>
              <a:rPr lang="en-US" i="1" dirty="0" smtClean="0"/>
              <a:t> </a:t>
            </a:r>
            <a:endParaRPr lang="en-US" dirty="0" smtClean="0"/>
          </a:p>
        </p:txBody>
      </p:sp>
    </p:spTree>
    <p:extLst>
      <p:ext uri="{BB962C8B-B14F-4D97-AF65-F5344CB8AC3E}">
        <p14:creationId xmlns:p14="http://schemas.microsoft.com/office/powerpoint/2010/main" val="572405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Synthesis and comparative modeling</a:t>
            </a:r>
            <a:endParaRPr lang="en-US" dirty="0"/>
          </a:p>
        </p:txBody>
      </p:sp>
      <p:sp>
        <p:nvSpPr>
          <p:cNvPr id="4" name="Content Placeholder 3"/>
          <p:cNvSpPr>
            <a:spLocks noGrp="1"/>
          </p:cNvSpPr>
          <p:nvPr>
            <p:ph idx="1"/>
          </p:nvPr>
        </p:nvSpPr>
        <p:spPr/>
        <p:txBody>
          <a:bodyPr/>
          <a:lstStyle/>
          <a:p>
            <a:pPr>
              <a:buNone/>
            </a:pPr>
            <a:r>
              <a:rPr lang="en-US" dirty="0" smtClean="0"/>
              <a:t>Individual based model of copepod foraging behavior in response to hypoxia</a:t>
            </a:r>
          </a:p>
          <a:p>
            <a:pPr>
              <a:buNone/>
            </a:pPr>
            <a:r>
              <a:rPr lang="en-US" dirty="0" smtClean="0"/>
              <a:t>Based on </a:t>
            </a:r>
            <a:r>
              <a:rPr lang="en-US" dirty="0" err="1" smtClean="0"/>
              <a:t>Leising</a:t>
            </a:r>
            <a:r>
              <a:rPr lang="en-US" dirty="0" smtClean="0"/>
              <a:t> et al. (2005) and adapted for the Chesapeake and </a:t>
            </a:r>
            <a:r>
              <a:rPr lang="en-US" i="1" dirty="0" err="1" smtClean="0"/>
              <a:t>Acartia</a:t>
            </a:r>
            <a:endParaRPr lang="en-US" i="1" dirty="0" smtClean="0"/>
          </a:p>
          <a:p>
            <a:pPr>
              <a:buNone/>
            </a:pPr>
            <a:endParaRPr lang="en-US" b="1" i="1" u="sng" dirty="0" smtClean="0">
              <a:solidFill>
                <a:schemeClr val="accent6">
                  <a:lumMod val="60000"/>
                  <a:lumOff val="40000"/>
                </a:schemeClr>
              </a:solidFill>
            </a:endParaRPr>
          </a:p>
          <a:p>
            <a:pPr>
              <a:buNone/>
            </a:pPr>
            <a:r>
              <a:rPr lang="en-US" b="1" i="1" u="sng" dirty="0" smtClean="0">
                <a:solidFill>
                  <a:schemeClr val="accent6">
                    <a:lumMod val="60000"/>
                    <a:lumOff val="40000"/>
                  </a:schemeClr>
                </a:solidFill>
              </a:rPr>
              <a:t>Based on Gentleman et al 2009, </a:t>
            </a:r>
            <a:r>
              <a:rPr lang="en-US" b="1" i="1" u="sng" dirty="0" err="1" smtClean="0">
                <a:solidFill>
                  <a:schemeClr val="accent6">
                    <a:lumMod val="60000"/>
                    <a:lumOff val="40000"/>
                  </a:schemeClr>
                </a:solidFill>
              </a:rPr>
              <a:t>Neuheimer</a:t>
            </a:r>
            <a:r>
              <a:rPr lang="en-US" b="1" i="1" u="sng" dirty="0" smtClean="0">
                <a:solidFill>
                  <a:schemeClr val="accent6">
                    <a:lumMod val="60000"/>
                    <a:lumOff val="40000"/>
                  </a:schemeClr>
                </a:solidFill>
              </a:rPr>
              <a:t> et al 2010</a:t>
            </a:r>
            <a:endParaRPr lang="en-US" b="1" i="1" u="sng" dirty="0">
              <a:solidFill>
                <a:schemeClr val="accent6">
                  <a:lumMod val="60000"/>
                  <a:lumOff val="40000"/>
                </a:schemeClr>
              </a:solidFill>
            </a:endParaRPr>
          </a:p>
        </p:txBody>
      </p:sp>
    </p:spTree>
    <p:extLst>
      <p:ext uri="{BB962C8B-B14F-4D97-AF65-F5344CB8AC3E}">
        <p14:creationId xmlns:p14="http://schemas.microsoft.com/office/powerpoint/2010/main" val="1578010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600" i="1" dirty="0"/>
              <a:t>Walked the sand with the crustaceans</a:t>
            </a:r>
            <a:r>
              <a:rPr lang="en-US" dirty="0"/>
              <a:t> </a:t>
            </a:r>
            <a:r>
              <a:rPr lang="en-US" i="1" dirty="0"/>
              <a:t/>
            </a:r>
            <a:br>
              <a:rPr lang="en-US" i="1" dirty="0"/>
            </a:br>
            <a:r>
              <a:rPr lang="en-US" i="1" dirty="0"/>
              <a:t>	</a:t>
            </a:r>
            <a:r>
              <a:rPr lang="en-US" sz="1800" i="1" dirty="0" smtClean="0">
                <a:solidFill>
                  <a:schemeClr val="accent6">
                    <a:lumMod val="60000"/>
                    <a:lumOff val="40000"/>
                  </a:schemeClr>
                </a:solidFill>
              </a:rPr>
              <a:t>-”Wave of mutilation”, Pixies 1989</a:t>
            </a:r>
            <a:endParaRPr lang="en-US" sz="4400" i="1" dirty="0">
              <a:solidFill>
                <a:schemeClr val="accent6">
                  <a:lumMod val="60000"/>
                  <a:lumOff val="40000"/>
                </a:schemeClr>
              </a:solidFill>
            </a:endParaRPr>
          </a:p>
        </p:txBody>
      </p:sp>
      <p:sp>
        <p:nvSpPr>
          <p:cNvPr id="5" name="Text Placeholder 4"/>
          <p:cNvSpPr>
            <a:spLocks noGrp="1"/>
          </p:cNvSpPr>
          <p:nvPr>
            <p:ph type="body" idx="1"/>
          </p:nvPr>
        </p:nvSpPr>
        <p:spPr/>
        <p:txBody>
          <a:bodyPr>
            <a:normAutofit/>
          </a:bodyPr>
          <a:lstStyle/>
          <a:p>
            <a:r>
              <a:rPr lang="en-US" sz="2400" i="1" dirty="0" smtClean="0">
                <a:solidFill>
                  <a:schemeClr val="bg2">
                    <a:lumMod val="40000"/>
                    <a:lumOff val="60000"/>
                  </a:schemeClr>
                </a:solidFill>
              </a:rPr>
              <a:t>Results – Hydrography and Plankton (I)</a:t>
            </a:r>
            <a:endParaRPr lang="en-US" sz="2400" i="1" dirty="0">
              <a:solidFill>
                <a:schemeClr val="bg2">
                  <a:lumMod val="40000"/>
                  <a:lumOff val="60000"/>
                </a:schemeClr>
              </a:solidFill>
            </a:endParaRPr>
          </a:p>
        </p:txBody>
      </p:sp>
      <p:pic>
        <p:nvPicPr>
          <p:cNvPr id="6" name="Picture 5" descr="Dian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27348" y="562808"/>
            <a:ext cx="3877766" cy="2996180"/>
          </a:xfrm>
          <a:prstGeom prst="rect">
            <a:avLst/>
          </a:prstGeom>
          <a:solidFill>
            <a:srgbClr val="FFFFFF">
              <a:shade val="85000"/>
            </a:srgbClr>
          </a:solidFill>
          <a:ln w="101600" cap="sq">
            <a:solidFill>
              <a:srgbClr val="FFFFFF"/>
            </a:solidFill>
            <a:bevel/>
          </a:ln>
          <a:effectLst>
            <a:outerShdw blurRad="36195" dist="12700" dir="11400000" algn="tl" rotWithShape="0">
              <a:srgbClr val="000000">
                <a:alpha val="33000"/>
              </a:srgbClr>
            </a:outerShdw>
          </a:effectLst>
          <a:scene3d>
            <a:camera prst="perspectiveContrastingLeftFacing">
              <a:rot lat="221703" lon="1201596" rev="21460471"/>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451621731"/>
      </p:ext>
    </p:extLst>
  </p:cSld>
  <p:clrMapOvr>
    <a:masterClrMapping/>
  </p:clrMapOvr>
</p:sld>
</file>

<file path=ppt/theme/theme1.xml><?xml version="1.0" encoding="utf-8"?>
<a:theme xmlns:a="http://schemas.openxmlformats.org/drawingml/2006/main" name="Black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2371</TotalTime>
  <Words>1303</Words>
  <Application>Microsoft Office PowerPoint</Application>
  <PresentationFormat>On-screen Show (4:3)</PresentationFormat>
  <Paragraphs>410</Paragraphs>
  <Slides>43</Slides>
  <Notes>4</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Black Background</vt:lpstr>
      <vt:lpstr>Office Theme</vt:lpstr>
      <vt:lpstr>DeZoZoo Investigators Meeting  31 March 2011</vt:lpstr>
      <vt:lpstr>What the hell are we doing here?  -”Creep”, Radiohead 1992</vt:lpstr>
      <vt:lpstr>Our goal</vt:lpstr>
      <vt:lpstr>Themes &amp; Hypotheses</vt:lpstr>
      <vt:lpstr>Behavior, distribution, and abundance  </vt:lpstr>
      <vt:lpstr>Organism Fitness</vt:lpstr>
      <vt:lpstr>Copepod Mortality</vt:lpstr>
      <vt:lpstr>Synthesis and comparative modeling</vt:lpstr>
      <vt:lpstr>Walked the sand with the crustaceans   -”Wave of mutilation”, Pixies 1989</vt:lpstr>
      <vt:lpstr>PowerPoint Presentation</vt:lpstr>
      <vt:lpstr>PowerPoint Presentation</vt:lpstr>
      <vt:lpstr>PowerPoint Presentation</vt:lpstr>
      <vt:lpstr>PowerPoint Presentation</vt:lpstr>
      <vt:lpstr>Redox conditions ranged from hypoxic to sulfidic</vt:lpstr>
      <vt:lpstr>PowerPoint Presentation</vt:lpstr>
      <vt:lpstr>PowerPoint Presentation</vt:lpstr>
      <vt:lpstr>Biomass and microplankton composition differed in May 2010</vt:lpstr>
      <vt:lpstr>Microplankton communities were similar in August 2010</vt:lpstr>
      <vt:lpstr>Similarities in microplankton communities remained in September</vt:lpstr>
      <vt:lpstr>OPC data show patchy size-specific zooplankton distribution and zooplankton presence in hypoxia</vt:lpstr>
      <vt:lpstr>Acartia tonsa female abundance is centered on the oxycline, with some in the hypoxic zone</vt:lpstr>
      <vt:lpstr>To be continued</vt:lpstr>
      <vt:lpstr>May 2010 OPC data show patchy zooplankton distribution throughout the bay</vt:lpstr>
      <vt:lpstr>PowerPoint Presentation</vt:lpstr>
      <vt:lpstr>PowerPoint Presentation</vt:lpstr>
      <vt:lpstr>PowerPoint Presentation</vt:lpstr>
      <vt:lpstr>PowerPoint Presentation</vt:lpstr>
      <vt:lpstr>Next: David, Ali, Ed</vt:lpstr>
      <vt:lpstr>Numbers, Letters, Learn to spell   -”We’re going to be friends”, The white stripes 2002</vt:lpstr>
      <vt:lpstr>PowerPoint Presentation</vt:lpstr>
      <vt:lpstr>Show me how you do that trick   -”Just Like Heaven”, The Cure 1997</vt:lpstr>
      <vt:lpstr>PowerPoint Presentation</vt:lpstr>
      <vt:lpstr>tramps like us,  baby we were born to run   -”Born to Run”, Bruce Springsteen 1975</vt:lpstr>
      <vt:lpstr>Cruise Plan</vt:lpstr>
      <vt:lpstr>Proposed Cruise timing</vt:lpstr>
      <vt:lpstr>DeZoZoo UNOLS Cruise Dates</vt:lpstr>
      <vt:lpstr>Other Opportunities For CB Cruises</vt:lpstr>
      <vt:lpstr>Expanding the horizons and  expanding the parameters   -”Sounds of Science” Beastie Boys 1989</vt:lpstr>
      <vt:lpstr>Broader Impacts</vt:lpstr>
      <vt:lpstr>Advertisement for SEP</vt:lpstr>
      <vt:lpstr>Key Dates</vt:lpstr>
      <vt:lpstr>2 Scientist-Educator Teams</vt:lpstr>
      <vt:lpstr>Goals and Responsibilities</vt:lpstr>
    </vt:vector>
  </TitlesOfParts>
  <Manager/>
  <Company>University of Washington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Hypoxia in Marine Ecosystems: Implications for Neritic Copepods</dc:title>
  <dc:subject/>
  <dc:creator>James Pierson</dc:creator>
  <cp:keywords/>
  <dc:description/>
  <cp:lastModifiedBy>Jamie Pierson</cp:lastModifiedBy>
  <cp:revision>94</cp:revision>
  <cp:lastPrinted>2011-03-30T19:37:45Z</cp:lastPrinted>
  <dcterms:created xsi:type="dcterms:W3CDTF">2010-03-19T01:57:16Z</dcterms:created>
  <dcterms:modified xsi:type="dcterms:W3CDTF">2011-03-30T19:44:04Z</dcterms:modified>
  <cp:category/>
</cp:coreProperties>
</file>